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2"/>
    <p:sldId id="298" r:id="rId3"/>
    <p:sldId id="258" r:id="rId4"/>
    <p:sldId id="302" r:id="rId5"/>
    <p:sldId id="261" r:id="rId6"/>
    <p:sldId id="259" r:id="rId7"/>
    <p:sldId id="301" r:id="rId8"/>
    <p:sldId id="262" r:id="rId9"/>
    <p:sldId id="263" r:id="rId10"/>
    <p:sldId id="287" r:id="rId11"/>
    <p:sldId id="290" r:id="rId12"/>
    <p:sldId id="291" r:id="rId13"/>
    <p:sldId id="292" r:id="rId14"/>
    <p:sldId id="296" r:id="rId15"/>
    <p:sldId id="299" r:id="rId16"/>
    <p:sldId id="293" r:id="rId17"/>
    <p:sldId id="294" r:id="rId18"/>
    <p:sldId id="295" r:id="rId19"/>
    <p:sldId id="286" r:id="rId20"/>
    <p:sldId id="303" r:id="rId21"/>
    <p:sldId id="273" r:id="rId22"/>
    <p:sldId id="276" r:id="rId23"/>
  </p:sldIdLst>
  <p:sldSz cx="18288000" cy="10287000"/>
  <p:notesSz cx="6858000" cy="9144000"/>
  <p:embeddedFontLst>
    <p:embeddedFont>
      <p:font typeface="210 OmniGothic 030" panose="020B0604020202020204" charset="-127"/>
      <p:regular r:id="rId25"/>
    </p:embeddedFont>
    <p:embeddedFont>
      <p:font typeface="210 OmniGothic 040" panose="020B0604020202020204" charset="-127"/>
      <p:regular r:id="rId26"/>
    </p:embeddedFont>
    <p:embeddedFont>
      <p:font typeface="Pretendard Black" panose="020B0604020202020204" charset="-127"/>
      <p:bold r:id="rId27"/>
    </p:embeddedFont>
    <p:embeddedFont>
      <p:font typeface="Pretendard ExtraBold" panose="020B0604020202020204" charset="-127"/>
      <p:bold r:id="rId28"/>
    </p:embeddedFont>
    <p:embeddedFont>
      <p:font typeface="Pretendard Regular" panose="020B0604020202020204" charset="-127"/>
      <p:regular r:id="rId29"/>
    </p:embeddedFont>
    <p:embeddedFont>
      <p:font typeface="Pretendard SemiBold" panose="020B0604020202020204" charset="-127"/>
      <p:bold r:id="rId30"/>
    </p:embeddedFont>
    <p:embeddedFont>
      <p:font typeface="S-Core Dream 5 Medium" panose="020B0503030302020204" pitchFamily="34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</p:embeddedFontLst>
  <p:custShowLst>
    <p:custShow name="재구성한 쇼 1" id="0">
      <p:sldLst>
        <p:sld r:id="rId2"/>
        <p:sld r:id="rId3"/>
        <p:sld r:id="rId4"/>
        <p:sld r:id="rId7"/>
        <p:sld r:id="rId6"/>
        <p:sld r:id="rId9"/>
        <p:sld r:id="rId1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82EA870-AB66-4253-8086-AB4A884CA79B}">
          <p14:sldIdLst>
            <p14:sldId id="257"/>
            <p14:sldId id="298"/>
          </p14:sldIdLst>
        </p14:section>
        <p14:section name="기획" id="{2575A90B-8720-4032-A52E-D144C2FE5920}">
          <p14:sldIdLst>
            <p14:sldId id="258"/>
          </p14:sldIdLst>
        </p14:section>
        <p14:section name="상세 기획" id="{1A66C0FD-876A-4862-A48E-4E0F5DA05972}">
          <p14:sldIdLst>
            <p14:sldId id="302"/>
            <p14:sldId id="261"/>
            <p14:sldId id="259"/>
            <p14:sldId id="301"/>
          </p14:sldIdLst>
        </p14:section>
        <p14:section name="구조" id="{0668C597-EED8-4187-8FDC-A8A74DB5B67E}">
          <p14:sldIdLst>
            <p14:sldId id="262"/>
            <p14:sldId id="263"/>
          </p14:sldIdLst>
        </p14:section>
        <p14:section name="프론트 엔드" id="{7D6DFE48-9F1D-41B7-A85D-197283587C71}">
          <p14:sldIdLst>
            <p14:sldId id="287"/>
          </p14:sldIdLst>
        </p14:section>
        <p14:section name="백 엔드" id="{66EFAF3D-BD2A-46DA-8310-D7E028549EB6}">
          <p14:sldIdLst>
            <p14:sldId id="290"/>
            <p14:sldId id="291"/>
            <p14:sldId id="292"/>
            <p14:sldId id="296"/>
            <p14:sldId id="299"/>
            <p14:sldId id="293"/>
            <p14:sldId id="294"/>
            <p14:sldId id="295"/>
          </p14:sldIdLst>
        </p14:section>
        <p14:section name="결과" id="{509A9626-A570-4A86-8370-40603DF1101B}">
          <p14:sldIdLst>
            <p14:sldId id="286"/>
            <p14:sldId id="303"/>
          </p14:sldIdLst>
        </p14:section>
        <p14:section name="피드백" id="{BEBE841E-96B2-4B9F-AA07-F62F2951DA65}">
          <p14:sldIdLst>
            <p14:sldId id="273"/>
          </p14:sldIdLst>
        </p14:section>
        <p14:section name="마무리" id="{884BD7A2-D8FD-400A-A497-51C87FCDF462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48" userDrawn="1">
          <p15:clr>
            <a:srgbClr val="A4A3A4"/>
          </p15:clr>
        </p15:guide>
        <p15:guide id="3" pos="5760" userDrawn="1">
          <p15:clr>
            <a:srgbClr val="A4A3A4"/>
          </p15:clr>
        </p15:guide>
        <p15:guide id="4" pos="1392" userDrawn="1">
          <p15:clr>
            <a:srgbClr val="A4A3A4"/>
          </p15:clr>
        </p15:guide>
        <p15:guide id="5" orient="horz" pos="1320" userDrawn="1">
          <p15:clr>
            <a:srgbClr val="A4A3A4"/>
          </p15:clr>
        </p15:guide>
        <p15:guide id="6" orient="horz" pos="5496" userDrawn="1">
          <p15:clr>
            <a:srgbClr val="A4A3A4"/>
          </p15:clr>
        </p15:guide>
        <p15:guide id="7" pos="10128" userDrawn="1">
          <p15:clr>
            <a:srgbClr val="A4A3A4"/>
          </p15:clr>
        </p15:guide>
        <p15:guide id="8" orient="horz" pos="3000" userDrawn="1">
          <p15:clr>
            <a:srgbClr val="A4A3A4"/>
          </p15:clr>
        </p15:guide>
        <p15:guide id="9" orient="horz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EB2"/>
    <a:srgbClr val="B6B6B6"/>
    <a:srgbClr val="EB7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051" autoAdjust="0"/>
  </p:normalViewPr>
  <p:slideViewPr>
    <p:cSldViewPr>
      <p:cViewPr varScale="1">
        <p:scale>
          <a:sx n="67" d="100"/>
          <a:sy n="67" d="100"/>
        </p:scale>
        <p:origin x="324" y="52"/>
      </p:cViewPr>
      <p:guideLst>
        <p:guide orient="horz" pos="2160"/>
        <p:guide pos="1248"/>
        <p:guide pos="5760"/>
        <p:guide pos="1392"/>
        <p:guide orient="horz" pos="1320"/>
        <p:guide orient="horz" pos="5496"/>
        <p:guide pos="10128"/>
        <p:guide orient="horz" pos="3000"/>
        <p:guide orient="horz" pos="3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28576-EA7A-4A8B-B924-2572D10B3C2E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D0AD-CF94-4D26-8F8B-AB414085D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05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3D0AD-CF94-4D26-8F8B-AB414085DB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5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etupnote.com/share/notes/jLGlnXqeuWdeuhUp3arnN2NWLWj1/c6ef2fad-3740-4f31-b73a-183b479d1480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jinkeung/Stock_predic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s://docs.google.com/spreadsheets/d/1dhqv20-m8xnH8lh75pl9hsdra94PX6g9VNfscdyj2JE/edit?gid=0#gid=0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docs.google.com/document/d/1F5R-bYkMg6T89ExbK38qI0nVMpB0cYh60o6eW8MU-dw/ed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930400" y="4813300"/>
            <a:ext cx="3060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524500" y="4813300"/>
            <a:ext cx="30607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9118600" y="4813300"/>
            <a:ext cx="3060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2712700" y="4813300"/>
            <a:ext cx="3060700" cy="25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930400" y="6997700"/>
            <a:ext cx="3060700" cy="25400"/>
          </a:xfrm>
          <a:prstGeom prst="rect">
            <a:avLst/>
          </a:prstGeom>
        </p:spPr>
      </p:pic>
      <p:pic>
        <p:nvPicPr>
          <p:cNvPr id="50" name="Picture 3">
            <a:extLst>
              <a:ext uri="{FF2B5EF4-FFF2-40B4-BE49-F238E27FC236}">
                <a16:creationId xmlns:a16="http://schemas.microsoft.com/office/drawing/2014/main" id="{D63B6DB5-358D-B1AD-A43B-24C506080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sp>
        <p:nvSpPr>
          <p:cNvPr id="51" name="TextBox 19">
            <a:extLst>
              <a:ext uri="{FF2B5EF4-FFF2-40B4-BE49-F238E27FC236}">
                <a16:creationId xmlns:a16="http://schemas.microsoft.com/office/drawing/2014/main" id="{690D792E-E0D1-79ED-F416-9F0769B0ADCA}"/>
              </a:ext>
            </a:extLst>
          </p:cNvPr>
          <p:cNvSpPr txBox="1"/>
          <p:nvPr/>
        </p:nvSpPr>
        <p:spPr>
          <a:xfrm>
            <a:off x="1930400" y="1778000"/>
            <a:ext cx="281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23205A7C-991C-0DF3-1E17-7BF0E19DBAFF}"/>
              </a:ext>
            </a:extLst>
          </p:cNvPr>
          <p:cNvSpPr txBox="1"/>
          <p:nvPr/>
        </p:nvSpPr>
        <p:spPr>
          <a:xfrm>
            <a:off x="1930400" y="2451100"/>
            <a:ext cx="736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700" b="0" i="0" u="none" strike="noStrike" dirty="0">
                <a:solidFill>
                  <a:srgbClr val="EB7F3A"/>
                </a:solidFill>
                <a:ea typeface="210 OmniGothic 040"/>
              </a:rPr>
              <a:t>주식</a:t>
            </a:r>
            <a:r>
              <a:rPr lang="en-US" sz="5700" b="0" i="0" u="none" strike="noStrike" dirty="0">
                <a:solidFill>
                  <a:srgbClr val="EB7F3A"/>
                </a:solidFill>
                <a:latin typeface="210 OmniGothic 040"/>
              </a:rPr>
              <a:t> </a:t>
            </a:r>
            <a:r>
              <a:rPr lang="ko-KR" sz="5700" b="0" i="0" u="none" strike="noStrike" dirty="0">
                <a:solidFill>
                  <a:srgbClr val="EB7F3A"/>
                </a:solidFill>
                <a:ea typeface="210 OmniGothic 040"/>
              </a:rPr>
              <a:t>예측</a:t>
            </a:r>
            <a:r>
              <a:rPr lang="en-US" sz="5700" b="0" i="0" u="none" strike="noStrike" dirty="0">
                <a:solidFill>
                  <a:srgbClr val="EB7F3A"/>
                </a:solidFill>
                <a:latin typeface="210 OmniGothic 040"/>
              </a:rPr>
              <a:t> </a:t>
            </a:r>
            <a:r>
              <a:rPr lang="ko-KR" sz="5700" b="0" i="0" u="none" strike="noStrike" dirty="0">
                <a:solidFill>
                  <a:srgbClr val="EB7F3A"/>
                </a:solidFill>
                <a:ea typeface="210 OmniGothic 040"/>
              </a:rPr>
              <a:t>플랫폼</a:t>
            </a:r>
          </a:p>
          <a:p>
            <a:pPr lvl="0" algn="l">
              <a:lnSpc>
                <a:spcPct val="107899"/>
              </a:lnSpc>
            </a:pPr>
            <a:r>
              <a:rPr lang="en-US" sz="6500" b="0" i="0" u="none" strike="noStrike" spc="-300" dirty="0">
                <a:solidFill>
                  <a:srgbClr val="515151"/>
                </a:solidFill>
                <a:latin typeface="210 OmniGothic 030"/>
              </a:rPr>
              <a:t>Python </a:t>
            </a:r>
            <a:r>
              <a:rPr lang="ko-KR" sz="6500" b="0" i="0" u="none" strike="noStrike" spc="-300" dirty="0">
                <a:solidFill>
                  <a:srgbClr val="515151"/>
                </a:solidFill>
                <a:ea typeface="210 OmniGothic 030"/>
              </a:rPr>
              <a:t>프로젝트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87805262-5204-6E44-25A0-B0E2BC0D3E49}"/>
              </a:ext>
            </a:extLst>
          </p:cNvPr>
          <p:cNvSpPr txBox="1"/>
          <p:nvPr/>
        </p:nvSpPr>
        <p:spPr>
          <a:xfrm>
            <a:off x="1930400" y="4838700"/>
            <a:ext cx="7277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00" b="0" i="0" u="none" strike="noStrike" dirty="0">
                <a:solidFill>
                  <a:srgbClr val="515151"/>
                </a:solidFill>
                <a:ea typeface="Pretendard Black"/>
              </a:rPr>
              <a:t>머신 러닝을 활용한 주식 데이터 예측 플랫폼 제작 </a:t>
            </a:r>
            <a:endParaRPr lang="ko-KR" sz="2300" b="0" i="0" u="none" strike="noStrike" dirty="0">
              <a:solidFill>
                <a:srgbClr val="515151"/>
              </a:solidFill>
              <a:ea typeface="Pretendard Black"/>
            </a:endParaRPr>
          </a:p>
        </p:txBody>
      </p:sp>
      <p:pic>
        <p:nvPicPr>
          <p:cNvPr id="54" name="Picture 23">
            <a:extLst>
              <a:ext uri="{FF2B5EF4-FFF2-40B4-BE49-F238E27FC236}">
                <a16:creationId xmlns:a16="http://schemas.microsoft.com/office/drawing/2014/main" id="{E96E6F32-A75A-C51C-597E-5E87C039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7772400"/>
            <a:ext cx="368300" cy="38100"/>
          </a:xfrm>
          <a:prstGeom prst="rect">
            <a:avLst/>
          </a:prstGeom>
        </p:spPr>
      </p:pic>
      <p:sp>
        <p:nvSpPr>
          <p:cNvPr id="55" name="TextBox 24">
            <a:extLst>
              <a:ext uri="{FF2B5EF4-FFF2-40B4-BE49-F238E27FC236}">
                <a16:creationId xmlns:a16="http://schemas.microsoft.com/office/drawing/2014/main" id="{0A2D1F16-C323-E3B3-D734-3481B4549BD0}"/>
              </a:ext>
            </a:extLst>
          </p:cNvPr>
          <p:cNvSpPr txBox="1"/>
          <p:nvPr/>
        </p:nvSpPr>
        <p:spPr>
          <a:xfrm>
            <a:off x="1930400" y="8064500"/>
            <a:ext cx="410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5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CHOI YUN SU ( +82 10 000 0000 )</a:t>
            </a:r>
          </a:p>
          <a:p>
            <a:pPr lvl="0" algn="l">
              <a:lnSpc>
                <a:spcPct val="141100"/>
              </a:lnSpc>
            </a:pPr>
            <a:r>
              <a:rPr lang="en-US" sz="15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KIM JIN KYUNG ( +82 10 000 0000 )</a:t>
            </a:r>
          </a:p>
        </p:txBody>
      </p:sp>
      <p:pic>
        <p:nvPicPr>
          <p:cNvPr id="56" name="Picture 35">
            <a:extLst>
              <a:ext uri="{FF2B5EF4-FFF2-40B4-BE49-F238E27FC236}">
                <a16:creationId xmlns:a16="http://schemas.microsoft.com/office/drawing/2014/main" id="{83D433C7-8215-E814-7F20-32A0AE5B2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3390900"/>
            <a:ext cx="4216400" cy="4229100"/>
          </a:xfrm>
          <a:prstGeom prst="rect">
            <a:avLst/>
          </a:prstGeom>
        </p:spPr>
      </p:pic>
      <p:pic>
        <p:nvPicPr>
          <p:cNvPr id="57" name="Picture 36">
            <a:extLst>
              <a:ext uri="{FF2B5EF4-FFF2-40B4-BE49-F238E27FC236}">
                <a16:creationId xmlns:a16="http://schemas.microsoft.com/office/drawing/2014/main" id="{DB74F746-314B-8ACD-61E4-898E893AD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200" y="5511800"/>
            <a:ext cx="1955800" cy="1231900"/>
          </a:xfrm>
          <a:prstGeom prst="rect">
            <a:avLst/>
          </a:prstGeom>
        </p:spPr>
      </p:pic>
      <p:pic>
        <p:nvPicPr>
          <p:cNvPr id="58" name="Picture 37">
            <a:extLst>
              <a:ext uri="{FF2B5EF4-FFF2-40B4-BE49-F238E27FC236}">
                <a16:creationId xmlns:a16="http://schemas.microsoft.com/office/drawing/2014/main" id="{4C17CFEC-9860-902C-B319-BC6A169D9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0" y="3886200"/>
            <a:ext cx="19558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266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주요 코드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pic>
        <p:nvPicPr>
          <p:cNvPr id="41" name="Picture 21">
            <a:extLst>
              <a:ext uri="{FF2B5EF4-FFF2-40B4-BE49-F238E27FC236}">
                <a16:creationId xmlns:a16="http://schemas.microsoft.com/office/drawing/2014/main" id="{DD06C8CF-2377-58E5-0427-096247A761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2209800" y="4563125"/>
            <a:ext cx="5562600" cy="3274050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7E3F53F3-6CAC-598E-B17C-A0B2EE424BC9}"/>
              </a:ext>
            </a:extLst>
          </p:cNvPr>
          <p:cNvSpPr txBox="1"/>
          <p:nvPr/>
        </p:nvSpPr>
        <p:spPr>
          <a:xfrm>
            <a:off x="2362200" y="4779025"/>
            <a:ext cx="157230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900" dirty="0">
                <a:solidFill>
                  <a:srgbClr val="EB7F3A"/>
                </a:solidFill>
                <a:ea typeface="Pretendard SemiBold"/>
              </a:rPr>
              <a:t>주요 라이브러리</a:t>
            </a:r>
            <a:endParaRPr lang="ko-KR" sz="1900" b="0" i="0" u="none" strike="noStrike" dirty="0">
              <a:solidFill>
                <a:srgbClr val="EB7F3A"/>
              </a:solidFill>
              <a:ea typeface="Pretendard Semi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913FD7B1-31BC-76E4-F955-FAF02BA3F424}"/>
              </a:ext>
            </a:extLst>
          </p:cNvPr>
          <p:cNvSpPr txBox="1"/>
          <p:nvPr/>
        </p:nvSpPr>
        <p:spPr>
          <a:xfrm>
            <a:off x="3962400" y="6362700"/>
            <a:ext cx="3581400" cy="1003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회원가입 시 정규표현식 확인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세션 상태에 저장된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사용자 정보 표시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A54CEC00-D614-3FB6-A7C5-8739BF217528}"/>
              </a:ext>
            </a:extLst>
          </p:cNvPr>
          <p:cNvSpPr txBox="1"/>
          <p:nvPr/>
        </p:nvSpPr>
        <p:spPr>
          <a:xfrm>
            <a:off x="2362200" y="6318142"/>
            <a:ext cx="1572306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900" dirty="0">
                <a:solidFill>
                  <a:srgbClr val="EB7F3A"/>
                </a:solidFill>
                <a:ea typeface="Pretendard SemiBold"/>
              </a:rPr>
              <a:t>주요</a:t>
            </a:r>
            <a:r>
              <a:rPr lang="en-US" altLang="ko-KR" sz="1900" dirty="0">
                <a:solidFill>
                  <a:srgbClr val="EB7F3A"/>
                </a:solidFill>
                <a:ea typeface="Pretendard SemiBold"/>
              </a:rPr>
              <a:t> </a:t>
            </a:r>
            <a:r>
              <a:rPr lang="ko-KR" altLang="en-US" sz="1900" dirty="0">
                <a:solidFill>
                  <a:srgbClr val="EB7F3A"/>
                </a:solidFill>
                <a:ea typeface="Pretendard SemiBold"/>
              </a:rPr>
              <a:t>기술</a:t>
            </a:r>
            <a:endParaRPr lang="ko-KR" sz="1900" b="0" i="0" u="none" strike="noStrike" dirty="0">
              <a:solidFill>
                <a:srgbClr val="EB7F3A"/>
              </a:solidFill>
              <a:ea typeface="Pretendard SemiBold"/>
            </a:endParaRPr>
          </a:p>
        </p:txBody>
      </p:sp>
      <p:pic>
        <p:nvPicPr>
          <p:cNvPr id="48" name="Picture 24">
            <a:extLst>
              <a:ext uri="{FF2B5EF4-FFF2-40B4-BE49-F238E27FC236}">
                <a16:creationId xmlns:a16="http://schemas.microsoft.com/office/drawing/2014/main" id="{411AE46F-50A2-02C9-F3B8-3932F8B05F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438400" y="6036937"/>
            <a:ext cx="5105400" cy="45719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07AE8C58-20C0-4C6D-F843-E736D12C5592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로그인</a:t>
            </a:r>
            <a:r>
              <a:rPr lang="en-US" altLang="ko-KR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, </a:t>
            </a:r>
            <a:r>
              <a:rPr lang="ko-KR" altLang="ko-KR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회원가입 및 상세페이지 주요 코드</a:t>
            </a:r>
            <a:endParaRPr lang="ko-KR" altLang="ko-KR" sz="2000" dirty="0">
              <a:effectLst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9772C332-60D5-80E9-87EE-0C91CE35080C}"/>
              </a:ext>
            </a:extLst>
          </p:cNvPr>
          <p:cNvSpPr txBox="1"/>
          <p:nvPr/>
        </p:nvSpPr>
        <p:spPr>
          <a:xfrm>
            <a:off x="4086906" y="4914900"/>
            <a:ext cx="3152094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en-US" altLang="ko-KR" sz="1700" b="1" i="0" u="none" strike="noStrike" dirty="0" err="1">
                <a:solidFill>
                  <a:srgbClr val="515151">
                    <a:alpha val="60000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streamlit</a:t>
            </a: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re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plotly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2DD65B0E-3E7F-B84B-E049-1111E9F554D8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프론트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A80C77-C41A-0AE8-BB65-D638FEE1B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94" y="1998008"/>
            <a:ext cx="6258606" cy="6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로그인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07AE8C58-20C0-4C6D-F843-E736D12C5592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로그인</a:t>
            </a:r>
            <a:r>
              <a:rPr lang="en-US" altLang="ko-KR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과정 구현</a:t>
            </a:r>
            <a:endParaRPr lang="ko-KR" altLang="ko-KR" sz="2000" dirty="0">
              <a:effectLst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AA4ED3-AC31-27DA-51CD-729F0F71A249}"/>
                </a:ext>
              </a:extLst>
            </p:cNvPr>
            <p:cNvSpPr txBox="1"/>
            <p:nvPr/>
          </p:nvSpPr>
          <p:spPr>
            <a:xfrm>
              <a:off x="4114800" y="4914900"/>
              <a:ext cx="1572306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1100"/>
                </a:lnSpc>
              </a:pPr>
              <a:r>
                <a:rPr lang="en-US" altLang="ko-KR" sz="1700" b="1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- pymysql</a:t>
              </a:r>
            </a:p>
            <a:p>
              <a:pPr lvl="0" algn="l">
                <a:lnSpc>
                  <a:spcPct val="141100"/>
                </a:lnSpc>
              </a:pPr>
              <a:r>
                <a:rPr lang="en-US" altLang="ko-KR" sz="1700" b="1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- bcrypt</a:t>
              </a:r>
              <a:endParaRPr lang="ko-KR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38" name="TextBox 15">
            <a:extLst>
              <a:ext uri="{FF2B5EF4-FFF2-40B4-BE49-F238E27FC236}">
                <a16:creationId xmlns:a16="http://schemas.microsoft.com/office/drawing/2014/main" id="{7AFAD6A9-9976-B430-AF65-054B7BCBAD3D}"/>
              </a:ext>
            </a:extLst>
          </p:cNvPr>
          <p:cNvSpPr txBox="1"/>
          <p:nvPr/>
        </p:nvSpPr>
        <p:spPr>
          <a:xfrm>
            <a:off x="3962400" y="6286500"/>
            <a:ext cx="3581400" cy="7589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입력 받은 아이디에 해당하는 사용자 정보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 추출 및 비교를 통한 세션 정보 생성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EF19BA9-A7CF-C138-28A7-B3B501683B7C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E366E7-563B-27B7-0C0C-52B874A74B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880" y="2324281"/>
            <a:ext cx="5514434" cy="62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회원가입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07AE8C58-20C0-4C6D-F843-E736D12C5592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Calibri" panose="020F0502020204030204" pitchFamily="34" charset="0"/>
                <a:ea typeface="Pretendard SemiBold" panose="020B0600000101010101" charset="-127"/>
              </a:rPr>
              <a:t>회원가입 과정 </a:t>
            </a:r>
            <a:r>
              <a:rPr lang="ko-KR" altLang="en-US" sz="2000" kern="1200" dirty="0">
                <a:solidFill>
                  <a:srgbClr val="EB7F3A"/>
                </a:solidFill>
                <a:effectLst/>
                <a:latin typeface="Calibri" panose="020F0502020204030204" pitchFamily="34" charset="0"/>
                <a:ea typeface="Pretendard SemiBold" panose="020B0600000101010101" charset="-127"/>
                <a:cs typeface="+mn-cs"/>
              </a:rPr>
              <a:t>구현</a:t>
            </a:r>
            <a:endParaRPr lang="ko-KR" altLang="ko-KR" sz="2000" dirty="0">
              <a:effectLst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2ABF55-A646-A63A-9F37-27625A3CA6EC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899732-6E21-5FA0-C34A-30332AC617FE}"/>
                </a:ext>
              </a:extLst>
            </p:cNvPr>
            <p:cNvGrpSpPr/>
            <p:nvPr/>
          </p:nvGrpSpPr>
          <p:grpSpPr>
            <a:xfrm>
              <a:off x="2209800" y="4563125"/>
              <a:ext cx="5562600" cy="3274050"/>
              <a:chOff x="2209800" y="4563125"/>
              <a:chExt cx="5562600" cy="327405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73990F8-B9C8-BFCA-1E7B-306EC2710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0000"/>
              </a:blip>
              <a:stretch>
                <a:fillRect/>
              </a:stretch>
            </p:blipFill>
            <p:spPr>
              <a:xfrm>
                <a:off x="2209800" y="4563125"/>
                <a:ext cx="5562600" cy="32740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82BE4B-EBBF-653C-40AB-99CD2EBB2C24}"/>
                  </a:ext>
                </a:extLst>
              </p:cNvPr>
              <p:cNvSpPr txBox="1"/>
              <p:nvPr/>
            </p:nvSpPr>
            <p:spPr>
              <a:xfrm>
                <a:off x="2362200" y="4779025"/>
                <a:ext cx="1572306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41100"/>
                  </a:lnSpc>
                </a:pPr>
                <a:r>
                  <a:rPr lang="ko-KR" altLang="en-US" sz="1900" dirty="0">
                    <a:solidFill>
                      <a:srgbClr val="EB7F3A"/>
                    </a:solidFill>
                    <a:ea typeface="Pretendard SemiBold"/>
                  </a:rPr>
                  <a:t>주요 라이브러리</a:t>
                </a:r>
                <a:endParaRPr lang="ko-KR" sz="1900" b="0" i="0" u="none" strike="noStrike" dirty="0">
                  <a:solidFill>
                    <a:srgbClr val="EB7F3A"/>
                  </a:solidFill>
                  <a:ea typeface="Pretendard SemiBold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4ED3-AC31-27DA-51CD-729F0F71A249}"/>
                  </a:ext>
                </a:extLst>
              </p:cNvPr>
              <p:cNvSpPr txBox="1"/>
              <p:nvPr/>
            </p:nvSpPr>
            <p:spPr>
              <a:xfrm>
                <a:off x="4114800" y="4914900"/>
                <a:ext cx="1572306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41100"/>
                  </a:lnSpc>
                </a:pPr>
                <a:r>
                  <a:rPr lang="en-US" altLang="ko-KR" sz="1700" b="1" i="0" u="none" strike="noStrike" dirty="0">
                    <a:solidFill>
                      <a:srgbClr val="515151">
                        <a:alpha val="60000"/>
                      </a:srgbClr>
                    </a:solidFill>
                    <a:latin typeface="Pretendard SemiBold" panose="020B0604020202020204" charset="-127"/>
                    <a:ea typeface="Pretendard SemiBold" panose="020B0604020202020204" charset="-127"/>
                  </a:rPr>
                  <a:t>- pymysql</a:t>
                </a:r>
              </a:p>
              <a:p>
                <a:pPr lvl="0" algn="l">
                  <a:lnSpc>
                    <a:spcPct val="141100"/>
                  </a:lnSpc>
                </a:pPr>
                <a:r>
                  <a:rPr lang="en-US" altLang="ko-KR" sz="1700" b="1" i="0" u="none" strike="noStrike" dirty="0">
                    <a:solidFill>
                      <a:srgbClr val="515151">
                        <a:alpha val="60000"/>
                      </a:srgbClr>
                    </a:solidFill>
                    <a:latin typeface="Pretendard SemiBold" panose="020B0604020202020204" charset="-127"/>
                    <a:ea typeface="Pretendard SemiBold" panose="020B0604020202020204" charset="-127"/>
                  </a:rPr>
                  <a:t>- bcrypt</a:t>
                </a:r>
                <a:endParaRPr lang="ko-KR" altLang="ko-KR" sz="1700" b="1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endParaRPr>
              </a:p>
            </p:txBody>
          </p:sp>
          <p:sp>
            <p:nvSpPr>
              <p:cNvPr id="36" name="TextBox 14">
                <a:extLst>
                  <a:ext uri="{FF2B5EF4-FFF2-40B4-BE49-F238E27FC236}">
                    <a16:creationId xmlns:a16="http://schemas.microsoft.com/office/drawing/2014/main" id="{F9C73CFA-33C6-C08A-B80B-F38BEF298F24}"/>
                  </a:ext>
                </a:extLst>
              </p:cNvPr>
              <p:cNvSpPr txBox="1"/>
              <p:nvPr/>
            </p:nvSpPr>
            <p:spPr>
              <a:xfrm>
                <a:off x="2362200" y="6289502"/>
                <a:ext cx="1572306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41100"/>
                  </a:lnSpc>
                </a:pPr>
                <a:r>
                  <a:rPr lang="ko-KR" altLang="en-US" sz="1900" dirty="0">
                    <a:solidFill>
                      <a:srgbClr val="EB7F3A"/>
                    </a:solidFill>
                    <a:ea typeface="Pretendard SemiBold"/>
                  </a:rPr>
                  <a:t>주요</a:t>
                </a:r>
                <a:r>
                  <a:rPr lang="en-US" altLang="ko-KR" sz="1900" dirty="0">
                    <a:solidFill>
                      <a:srgbClr val="EB7F3A"/>
                    </a:solidFill>
                    <a:ea typeface="Pretendard SemiBold"/>
                  </a:rPr>
                  <a:t> </a:t>
                </a:r>
                <a:r>
                  <a:rPr lang="ko-KR" altLang="en-US" sz="1900" dirty="0">
                    <a:solidFill>
                      <a:srgbClr val="EB7F3A"/>
                    </a:solidFill>
                    <a:ea typeface="Pretendard SemiBold"/>
                  </a:rPr>
                  <a:t>기술</a:t>
                </a:r>
                <a:endParaRPr lang="ko-KR" sz="1900" b="0" i="0" u="none" strike="noStrike" dirty="0">
                  <a:solidFill>
                    <a:srgbClr val="EB7F3A"/>
                  </a:solidFill>
                  <a:ea typeface="Pretendard SemiBold"/>
                </a:endParaRPr>
              </a:p>
            </p:txBody>
          </p:sp>
          <p:pic>
            <p:nvPicPr>
              <p:cNvPr id="37" name="Picture 24">
                <a:extLst>
                  <a:ext uri="{FF2B5EF4-FFF2-40B4-BE49-F238E27FC236}">
                    <a16:creationId xmlns:a16="http://schemas.microsoft.com/office/drawing/2014/main" id="{357F9BCC-B930-3ACA-1903-6E87A6DD6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</a:blip>
              <a:stretch>
                <a:fillRect/>
              </a:stretch>
            </p:blipFill>
            <p:spPr>
              <a:xfrm>
                <a:off x="2438400" y="6036937"/>
                <a:ext cx="5105400" cy="45719"/>
              </a:xfrm>
              <a:prstGeom prst="rect">
                <a:avLst/>
              </a:prstGeom>
            </p:spPr>
          </p:pic>
        </p:grp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7AFAD6A9-9976-B430-AF65-054B7BCBAD3D}"/>
                </a:ext>
              </a:extLst>
            </p:cNvPr>
            <p:cNvSpPr txBox="1"/>
            <p:nvPr/>
          </p:nvSpPr>
          <p:spPr>
            <a:xfrm>
              <a:off x="3962400" y="6441902"/>
              <a:ext cx="3581400" cy="758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41100"/>
                </a:lnSpc>
              </a:pP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- 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입력 받은 아이디</a:t>
              </a: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, 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비밀번호</a:t>
              </a: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  </a:t>
              </a:r>
            </a:p>
            <a:p>
              <a:pPr lvl="0" algn="l">
                <a:lnSpc>
                  <a:spcPct val="141100"/>
                </a:lnSpc>
              </a:pP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  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이름을</a:t>
              </a: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 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회원 정보 테이블에 저장</a:t>
              </a:r>
              <a:endPara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endParaRPr>
            </a:p>
            <a:p>
              <a:pPr lvl="0" algn="l">
                <a:lnSpc>
                  <a:spcPct val="141100"/>
                </a:lnSpc>
              </a:pPr>
              <a:r>
                <a:rPr lang="en-US" altLang="ko-KR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- 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비밀번호는 </a:t>
              </a:r>
              <a:r>
                <a:rPr lang="en-US" altLang="ko-KR" sz="1700" b="1" dirty="0" err="1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bcrypt</a:t>
              </a:r>
              <a:r>
                <a:rPr lang="ko-KR" altLang="en-US" sz="1700" b="1" dirty="0">
                  <a:solidFill>
                    <a:srgbClr val="515151">
                      <a:alpha val="60000"/>
                    </a:srgbClr>
                  </a:solidFill>
                  <a:ea typeface="Pretendard Regular"/>
                </a:rPr>
                <a:t>를 통해 암호화</a:t>
              </a:r>
              <a:endPara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endParaRPr>
            </a:p>
          </p:txBody>
        </p:sp>
      </p:grp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094DFB5-6462-7C53-4B18-C4E14B147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39225"/>
              </p:ext>
            </p:extLst>
          </p:nvPr>
        </p:nvGraphicFramePr>
        <p:xfrm>
          <a:off x="9135872" y="6350000"/>
          <a:ext cx="6886576" cy="1765300"/>
        </p:xfrm>
        <a:graphic>
          <a:graphicData uri="http://schemas.openxmlformats.org/drawingml/2006/table">
            <a:tbl>
              <a:tblPr/>
              <a:tblGrid>
                <a:gridCol w="1721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5000">
                <a:tc gridSpan="4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user_data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[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유저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정보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테이블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]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u_id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u_pwd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u_name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u_salt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유저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아이디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비밀번호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+ salt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유저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이름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유저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암호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값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22">
            <a:extLst>
              <a:ext uri="{FF2B5EF4-FFF2-40B4-BE49-F238E27FC236}">
                <a16:creationId xmlns:a16="http://schemas.microsoft.com/office/drawing/2014/main" id="{0A614CA0-121C-53C2-7BBD-9FC609B700B9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DABA16-E33E-3D4A-6A75-C31A83C90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8813" y="2370657"/>
            <a:ext cx="6800693" cy="3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상세 페이지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[ </a:t>
            </a: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전체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]</a:t>
            </a:r>
            <a:endParaRPr lang="ko-KR" altLang="ko-KR" sz="5300" b="0" i="0" u="none" strike="noStrike" spc="-100" dirty="0">
              <a:solidFill>
                <a:srgbClr val="EB7F3A"/>
              </a:solidFill>
              <a:latin typeface="210 OmniGothic 040" panose="020B0604020202020204" charset="-127"/>
              <a:ea typeface="210 OmniGothic 040" panose="020B060402020202020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상세 </a:t>
            </a:r>
            <a:r>
              <a:rPr lang="en-US" altLang="ko-KR" sz="200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- 1.1 </a:t>
            </a:r>
            <a:r>
              <a:rPr lang="en-US" altLang="ko-KR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) </a:t>
            </a: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주식 종목 데이터 적재</a:t>
            </a:r>
            <a:endParaRPr lang="ko-KR" altLang="ko-KR" sz="2000" dirty="0">
              <a:effectLst/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3412B547-B127-0980-C785-5D7A27A1D179}"/>
              </a:ext>
            </a:extLst>
          </p:cNvPr>
          <p:cNvSpPr txBox="1"/>
          <p:nvPr/>
        </p:nvSpPr>
        <p:spPr>
          <a:xfrm>
            <a:off x="4114800" y="4902200"/>
            <a:ext cx="1572306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pymysql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yfinance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pandas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66B1F72-C9CE-5E32-A9CA-781407B416AA}"/>
              </a:ext>
            </a:extLst>
          </p:cNvPr>
          <p:cNvSpPr txBox="1"/>
          <p:nvPr/>
        </p:nvSpPr>
        <p:spPr>
          <a:xfrm>
            <a:off x="3962400" y="6362700"/>
            <a:ext cx="3657600" cy="1003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주식코드를 받아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API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로 데이터 저장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- 5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년 치 데이터 저장 또는 최대 데이터 저장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사용자 요청 종목 데이터  저장</a:t>
            </a:r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25D3C9C0-6792-A1F9-D216-73ED8C271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24069"/>
              </p:ext>
            </p:extLst>
          </p:nvPr>
        </p:nvGraphicFramePr>
        <p:xfrm>
          <a:off x="9144000" y="6362700"/>
          <a:ext cx="6934200" cy="17526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300"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주식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명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[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주식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5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년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치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]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7F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Date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Open</a:t>
                      </a:r>
                      <a:endParaRPr lang="en-US" sz="110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High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Low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Close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Adj_Close</a:t>
                      </a:r>
                      <a:endParaRPr lang="en-US" sz="110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Volume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날짜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시가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최고가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최저가</a:t>
                      </a:r>
                      <a:endParaRPr lang="en-US" sz="110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종가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수정</a:t>
                      </a:r>
                      <a:r>
                        <a:rPr lang="en-US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종가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787878"/>
                          </a:solidFill>
                          <a:latin typeface="Pretendard SemiBold" panose="020B0604020202020204" charset="-127"/>
                          <a:ea typeface="Pretendard SemiBold" panose="020B0604020202020204" charset="-127"/>
                        </a:rPr>
                        <a:t>거래량</a:t>
                      </a:r>
                      <a:endParaRPr lang="en-US" sz="1100" dirty="0">
                        <a:latin typeface="Pretendard SemiBold" panose="020B0604020202020204" charset="-127"/>
                        <a:ea typeface="Pretendard SemiBold" panose="020B0604020202020204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22">
            <a:extLst>
              <a:ext uri="{FF2B5EF4-FFF2-40B4-BE49-F238E27FC236}">
                <a16:creationId xmlns:a16="http://schemas.microsoft.com/office/drawing/2014/main" id="{948E5675-6125-EBAD-AEE1-A5B60D740A65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C1FF73-06B0-A68A-0949-65E9EED8F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370657"/>
            <a:ext cx="6870320" cy="3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상세 페이지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[ 40</a:t>
            </a: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일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]</a:t>
            </a:r>
            <a:endParaRPr lang="ko-KR" altLang="ko-KR" sz="5300" b="0" i="0" u="none" strike="noStrike" spc="-100" dirty="0">
              <a:solidFill>
                <a:srgbClr val="EB7F3A"/>
              </a:solidFill>
              <a:latin typeface="210 OmniGothic 040" panose="020B0604020202020204" charset="-127"/>
              <a:ea typeface="210 OmniGothic 040" panose="020B060402020202020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상세 </a:t>
            </a:r>
            <a:r>
              <a:rPr lang="en-US" altLang="ko-KR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- 1.2 ) </a:t>
            </a: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일정 주식 데이터 반환</a:t>
            </a:r>
            <a:endParaRPr lang="ko-KR" altLang="ko-KR" sz="2000" dirty="0">
              <a:effectLst/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3412B547-B127-0980-C785-5D7A27A1D179}"/>
              </a:ext>
            </a:extLst>
          </p:cNvPr>
          <p:cNvSpPr txBox="1"/>
          <p:nvPr/>
        </p:nvSpPr>
        <p:spPr>
          <a:xfrm>
            <a:off x="4114800" y="4902200"/>
            <a:ext cx="1572306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pymysql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datetime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pandas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66B1F72-C9CE-5E32-A9CA-781407B416AA}"/>
              </a:ext>
            </a:extLst>
          </p:cNvPr>
          <p:cNvSpPr txBox="1"/>
          <p:nvPr/>
        </p:nvSpPr>
        <p:spPr>
          <a:xfrm>
            <a:off x="3962400" y="6362700"/>
            <a:ext cx="3581400" cy="1003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주식명을 받아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40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일 주식 데이터 반환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Field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[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columns ]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로 데이터 분류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Pandas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프레임으로 데이터 반환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0581DB9-FBF5-7719-E6E0-8E67A9D1D06F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ACA73EE-5E74-84AE-96CA-4DD686E1D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4794" y="2893251"/>
            <a:ext cx="6258606" cy="50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상세 페이지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[ </a:t>
            </a:r>
            <a:r>
              <a:rPr lang="ko-KR" altLang="en-US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예측 </a:t>
            </a:r>
            <a:r>
              <a:rPr lang="en-US" altLang="ko-KR" sz="5300" spc="-100" dirty="0">
                <a:solidFill>
                  <a:srgbClr val="EB7F3A"/>
                </a:solidFill>
                <a:latin typeface="210 OmniGothic 040" panose="020B0604020202020204" charset="-127"/>
                <a:ea typeface="210 OmniGothic 040" panose="020B0604020202020204" charset="-127"/>
              </a:rPr>
              <a:t>]</a:t>
            </a:r>
            <a:endParaRPr lang="ko-KR" altLang="ko-KR" sz="5300" b="0" i="0" u="none" strike="noStrike" spc="-100" dirty="0">
              <a:solidFill>
                <a:srgbClr val="EB7F3A"/>
              </a:solidFill>
              <a:latin typeface="210 OmniGothic 040" panose="020B0604020202020204" charset="-127"/>
              <a:ea typeface="210 OmniGothic 040" panose="020B060402020202020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상세 </a:t>
            </a:r>
            <a:r>
              <a:rPr lang="en-US" altLang="ko-KR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- 1.3 ) </a:t>
            </a: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예측 데이터 반환</a:t>
            </a:r>
            <a:endParaRPr lang="ko-KR" altLang="ko-KR" sz="2000" dirty="0">
              <a:effectLst/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3412B547-B127-0980-C785-5D7A27A1D179}"/>
              </a:ext>
            </a:extLst>
          </p:cNvPr>
          <p:cNvSpPr txBox="1"/>
          <p:nvPr/>
        </p:nvSpPr>
        <p:spPr>
          <a:xfrm>
            <a:off x="4114800" y="4902200"/>
            <a:ext cx="1572306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pymysql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scikit-learn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pandas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66B1F72-C9CE-5E32-A9CA-781407B416AA}"/>
              </a:ext>
            </a:extLst>
          </p:cNvPr>
          <p:cNvSpPr txBox="1"/>
          <p:nvPr/>
        </p:nvSpPr>
        <p:spPr>
          <a:xfrm>
            <a:off x="3962400" y="6362700"/>
            <a:ext cx="3810000" cy="1003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주식명을 입력 받아 머신 러닝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def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에 반환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머신 러닝 데이터가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250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보다 작을 시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>
              <a:lnSpc>
                <a:spcPct val="141100"/>
              </a:lnSpc>
            </a:pP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  예측 값으로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None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으로 반환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0581DB9-FBF5-7719-E6E0-8E67A9D1D06F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4313BC-E404-F5B1-D6CB-86E43D921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9933" y="2857500"/>
            <a:ext cx="6768328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4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상세 페이지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상세 </a:t>
            </a:r>
            <a:r>
              <a:rPr lang="en-US" altLang="ko-KR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– 2 ) </a:t>
            </a: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뉴스 데이터 크롤링</a:t>
            </a:r>
            <a:endParaRPr lang="ko-KR" altLang="ko-KR" sz="2000" dirty="0">
              <a:effectLst/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3412B547-B127-0980-C785-5D7A27A1D179}"/>
              </a:ext>
            </a:extLst>
          </p:cNvPr>
          <p:cNvSpPr txBox="1"/>
          <p:nvPr/>
        </p:nvSpPr>
        <p:spPr>
          <a:xfrm>
            <a:off x="4114800" y="4914900"/>
            <a:ext cx="1572306" cy="7403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selenium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/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bs4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/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requests</a:t>
            </a:r>
          </a:p>
          <a:p>
            <a:pPr lvl="0" algn="l"/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pandas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DD4DEE7-D470-C2E9-BB40-1777F22203CE}"/>
              </a:ext>
            </a:extLst>
          </p:cNvPr>
          <p:cNvSpPr txBox="1"/>
          <p:nvPr/>
        </p:nvSpPr>
        <p:spPr>
          <a:xfrm>
            <a:off x="3962400" y="6286500"/>
            <a:ext cx="3581400" cy="7589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동적 및 정적 크롤링 사용하여 주식 종목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코드 및 이름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뉴스데이터 크롤링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66732B8C-8546-2E35-5C95-EC2AFCCB0893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865735-DE8C-8C93-4025-C65E08D32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4794" y="2218560"/>
            <a:ext cx="6258606" cy="6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상세 페이지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상세 </a:t>
            </a:r>
            <a:r>
              <a:rPr lang="en-US" altLang="ko-KR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– 3 ) </a:t>
            </a:r>
            <a:r>
              <a:rPr lang="ko-KR" altLang="en-US" sz="20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머신 러닝을 통한 예측 데이터 생성</a:t>
            </a:r>
            <a:endParaRPr lang="ko-KR" altLang="ko-KR" sz="2000" dirty="0">
              <a:effectLst/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DD4DEE7-D470-C2E9-BB40-1777F22203CE}"/>
              </a:ext>
            </a:extLst>
          </p:cNvPr>
          <p:cNvSpPr txBox="1"/>
          <p:nvPr/>
        </p:nvSpPr>
        <p:spPr>
          <a:xfrm>
            <a:off x="3962400" y="6286500"/>
            <a:ext cx="3581400" cy="7589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선형 회귀 모델을 학습하여 기존 주가  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데이터를 바탕으로  예측 데이터 생성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1436BD6F-6F4C-5C11-E241-CEA45EBB7281}"/>
              </a:ext>
            </a:extLst>
          </p:cNvPr>
          <p:cNvSpPr txBox="1"/>
          <p:nvPr/>
        </p:nvSpPr>
        <p:spPr>
          <a:xfrm>
            <a:off x="4114800" y="4902200"/>
            <a:ext cx="1572306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scikit-learn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NumPy</a:t>
            </a:r>
            <a:endParaRPr lang="en-US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pandas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CC9F8283-4D3D-EED8-A2E5-C9952BA29E6B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D40EF2-3250-7DA2-F841-CE2E83083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4794" y="2219458"/>
            <a:ext cx="6258606" cy="6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로깅</a:t>
            </a:r>
            <a:endParaRPr lang="ko-KR" alt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99732-6E21-5FA0-C34A-30332AC617FE}"/>
              </a:ext>
            </a:extLst>
          </p:cNvPr>
          <p:cNvGrpSpPr/>
          <p:nvPr/>
        </p:nvGrpSpPr>
        <p:grpSpPr>
          <a:xfrm>
            <a:off x="2209800" y="4563125"/>
            <a:ext cx="5562600" cy="3274050"/>
            <a:chOff x="2209800" y="4563125"/>
            <a:chExt cx="5562600" cy="32740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3990F8-B9C8-BFCA-1E7B-306EC271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5562600" cy="32740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82BE4B-EBBF-653C-40AB-99CD2EBB2C24}"/>
                </a:ext>
              </a:extLst>
            </p:cNvPr>
            <p:cNvSpPr txBox="1"/>
            <p:nvPr/>
          </p:nvSpPr>
          <p:spPr>
            <a:xfrm>
              <a:off x="2362200" y="4779025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 라이브러리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F9C73CFA-33C6-C08A-B80B-F38BEF298F24}"/>
                </a:ext>
              </a:extLst>
            </p:cNvPr>
            <p:cNvSpPr txBox="1"/>
            <p:nvPr/>
          </p:nvSpPr>
          <p:spPr>
            <a:xfrm>
              <a:off x="2362200" y="6289502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주요</a:t>
              </a:r>
              <a:r>
                <a:rPr lang="en-US" altLang="ko-KR" sz="1900" dirty="0">
                  <a:solidFill>
                    <a:srgbClr val="EB7F3A"/>
                  </a:solidFill>
                  <a:ea typeface="Pretendard SemiBold"/>
                </a:rPr>
                <a:t> </a:t>
              </a: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기술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357F9BCC-B930-3ACA-1903-6E87A6DD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438400" y="6036937"/>
              <a:ext cx="5105400" cy="45719"/>
            </a:xfrm>
            <a:prstGeom prst="rect">
              <a:avLst/>
            </a:prstGeom>
          </p:spPr>
        </p:pic>
      </p:grpSp>
      <p:sp>
        <p:nvSpPr>
          <p:cNvPr id="6" name="TextBox 13">
            <a:extLst>
              <a:ext uri="{FF2B5EF4-FFF2-40B4-BE49-F238E27FC236}">
                <a16:creationId xmlns:a16="http://schemas.microsoft.com/office/drawing/2014/main" id="{14B6399A-5BFE-FBF4-8F12-9AFDE6D1CD9E}"/>
              </a:ext>
            </a:extLst>
          </p:cNvPr>
          <p:cNvSpPr txBox="1"/>
          <p:nvPr/>
        </p:nvSpPr>
        <p:spPr>
          <a:xfrm>
            <a:off x="2235200" y="3670299"/>
            <a:ext cx="59944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algn="l" rtl="0" eaLnBrk="1" latinLnBrk="0" hangingPunct="1">
              <a:lnSpc>
                <a:spcPct val="141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EB7F3A"/>
                </a:solidFill>
                <a:latin typeface="Calibri" panose="020F0502020204030204" pitchFamily="34" charset="0"/>
                <a:ea typeface="Pretendard SemiBold" panose="020B0600000101010101" charset="-127"/>
              </a:rPr>
              <a:t>로깅 파일 생성</a:t>
            </a:r>
            <a:endParaRPr lang="ko-KR" altLang="ko-KR" sz="2000" dirty="0">
              <a:effectLst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DD4DEE7-D470-C2E9-BB40-1777F22203CE}"/>
              </a:ext>
            </a:extLst>
          </p:cNvPr>
          <p:cNvSpPr txBox="1"/>
          <p:nvPr/>
        </p:nvSpPr>
        <p:spPr>
          <a:xfrm>
            <a:off x="3962400" y="6286500"/>
            <a:ext cx="3581400" cy="7589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플랫폼 진행 시 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  디버그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예외처리를 기록하는 기능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1436BD6F-6F4C-5C11-E241-CEA45EBB7281}"/>
              </a:ext>
            </a:extLst>
          </p:cNvPr>
          <p:cNvSpPr txBox="1"/>
          <p:nvPr/>
        </p:nvSpPr>
        <p:spPr>
          <a:xfrm>
            <a:off x="4089760" y="4602911"/>
            <a:ext cx="1572306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- Logging</a:t>
            </a:r>
            <a:endParaRPr lang="ko-KR" altLang="ko-KR" sz="1700" b="1" i="0" u="none" strike="noStrike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2C6F3DB5-7615-4A5E-A0D1-BC2D2935F545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백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 엔드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A3614F-32F3-08C3-C79E-18899C2144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10406" r="6213" b="10406"/>
          <a:stretch/>
        </p:blipFill>
        <p:spPr>
          <a:xfrm>
            <a:off x="8889999" y="3390900"/>
            <a:ext cx="723900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3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5200" y="3670299"/>
            <a:ext cx="30988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EB7F3A"/>
                </a:solidFill>
                <a:ea typeface="Pretendard SemiBold"/>
              </a:rPr>
              <a:t>로그인 및 회원가입 페이지 </a:t>
            </a:r>
            <a:endParaRPr lang="ko-KR" sz="2000" b="0" i="0" u="none" strike="noStrike" dirty="0">
              <a:solidFill>
                <a:srgbClr val="EB7F3A"/>
              </a:solidFill>
              <a:ea typeface="Pretendard Semi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b="0" i="0" u="none" strike="noStrike" spc="-1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결과물 </a:t>
            </a:r>
            <a:r>
              <a:rPr lang="en-US" altLang="ko-KR" sz="5300" spc="-1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- 1</a:t>
            </a:r>
            <a:endParaRPr lang="ko-KR" sz="5300" b="0" i="0" u="none" strike="noStrike" spc="-100" dirty="0">
              <a:solidFill>
                <a:srgbClr val="EB7F3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2929E6-6B95-06C0-98EB-C9DDE2787156}"/>
              </a:ext>
            </a:extLst>
          </p:cNvPr>
          <p:cNvGrpSpPr/>
          <p:nvPr/>
        </p:nvGrpSpPr>
        <p:grpSpPr>
          <a:xfrm>
            <a:off x="2209800" y="4563125"/>
            <a:ext cx="4738393" cy="2180575"/>
            <a:chOff x="2209800" y="4563125"/>
            <a:chExt cx="4738393" cy="3274050"/>
          </a:xfrm>
        </p:grpSpPr>
        <p:pic>
          <p:nvPicPr>
            <p:cNvPr id="14" name="Picture 21">
              <a:extLst>
                <a:ext uri="{FF2B5EF4-FFF2-40B4-BE49-F238E27FC236}">
                  <a16:creationId xmlns:a16="http://schemas.microsoft.com/office/drawing/2014/main" id="{DC8370D2-67D6-7326-DD7F-78743278F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2209800" y="4563125"/>
              <a:ext cx="4738393" cy="32740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B3C9B-7A64-D5FE-A85D-DFB8C3F2A2F5}"/>
                </a:ext>
              </a:extLst>
            </p:cNvPr>
            <p:cNvSpPr txBox="1"/>
            <p:nvPr/>
          </p:nvSpPr>
          <p:spPr>
            <a:xfrm>
              <a:off x="2362200" y="5026767"/>
              <a:ext cx="1572306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1100"/>
                </a:lnSpc>
              </a:pPr>
              <a:r>
                <a:rPr lang="ko-KR" altLang="en-US" sz="1900" dirty="0">
                  <a:solidFill>
                    <a:srgbClr val="EB7F3A"/>
                  </a:solidFill>
                  <a:ea typeface="Pretendard SemiBold"/>
                </a:rPr>
                <a:t>결과 설명</a:t>
              </a:r>
              <a:endParaRPr lang="ko-KR" sz="1900" b="0" i="0" u="none" strike="noStrike" dirty="0">
                <a:solidFill>
                  <a:srgbClr val="EB7F3A"/>
                </a:solidFill>
                <a:ea typeface="Pretendard SemiBold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9F92A64-2117-3AC3-D195-030F522D87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9293" y="2377440"/>
            <a:ext cx="7948908" cy="5862320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585270C7-67A8-7AED-96EA-8CE08A4A86A9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결과물 </a:t>
            </a:r>
            <a:r>
              <a:rPr lang="en-US" altLang="ko-KR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–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로그인</a:t>
            </a:r>
            <a:r>
              <a:rPr lang="en-US" altLang="ko-KR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,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회원가입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EE6E24C-F345-0C9E-FAD2-B0BBFD4099F4}"/>
              </a:ext>
            </a:extLst>
          </p:cNvPr>
          <p:cNvSpPr txBox="1"/>
          <p:nvPr/>
        </p:nvSpPr>
        <p:spPr>
          <a:xfrm>
            <a:off x="2743201" y="5292434"/>
            <a:ext cx="4738392" cy="10702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페이지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로그인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회원가입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색상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BG ( White ), Font ( Black )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주요 기능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정규식표현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버튼 트리거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083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930400" y="2260600"/>
            <a:ext cx="4864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300" b="0" i="0" u="none" strike="noStrike" spc="-100" dirty="0">
                <a:solidFill>
                  <a:srgbClr val="EB7F3A"/>
                </a:solidFill>
                <a:ea typeface="210 OmniGothic 040"/>
              </a:rPr>
              <a:t>목차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064000"/>
            <a:ext cx="3302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930400" y="4813300"/>
            <a:ext cx="30607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30400" y="4305300"/>
            <a:ext cx="311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기획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0400" y="4978400"/>
            <a:ext cx="309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프로젝트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목적</a:t>
            </a:r>
            <a:r>
              <a:rPr lang="en-US" alt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및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방향성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064000"/>
            <a:ext cx="330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524500" y="4813300"/>
            <a:ext cx="3060700" cy="2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524500" y="4305300"/>
            <a:ext cx="311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상세</a:t>
            </a:r>
            <a:r>
              <a:rPr lang="en-US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기획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24500" y="5016500"/>
            <a:ext cx="3098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요구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사항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조사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altLang="en-US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작업분할</a:t>
            </a:r>
            <a:endParaRPr lang="en-US" sz="1800" b="0" i="0" u="none" strike="noStrike" dirty="0">
              <a:solidFill>
                <a:srgbClr val="515151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4064000"/>
            <a:ext cx="3302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9118600" y="4813300"/>
            <a:ext cx="3060700" cy="25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118600" y="4305300"/>
            <a:ext cx="311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구조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18600" y="5016500"/>
            <a:ext cx="3098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altLang="en-US" dirty="0">
                <a:solidFill>
                  <a:srgbClr val="515151">
                    <a:alpha val="60000"/>
                  </a:srgbClr>
                </a:solidFill>
                <a:latin typeface="Pretendard Regular"/>
                <a:ea typeface="Pretendard Regular"/>
              </a:rPr>
              <a:t>프로젝트 순서도</a:t>
            </a:r>
            <a:endParaRPr lang="ko-KR" sz="1800" b="0" i="0" u="none" strike="noStrike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프로젝트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코드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구조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0" y="4064000"/>
            <a:ext cx="3302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712700" y="4813300"/>
            <a:ext cx="30607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712700" y="4305300"/>
            <a:ext cx="311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프로그래밍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12700" y="5016500"/>
            <a:ext cx="3098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프론트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엔드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· </a:t>
            </a:r>
            <a:r>
              <a:rPr lang="ko-KR" sz="18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백</a:t>
            </a: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15151">
                    <a:alpha val="60000"/>
                  </a:srgbClr>
                </a:solidFill>
                <a:ea typeface="Pretendard Regular"/>
              </a:rPr>
              <a:t>엔드</a:t>
            </a:r>
            <a:endParaRPr lang="ko-KR" sz="1800" b="0" i="0" u="none" strike="noStrike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6248400"/>
            <a:ext cx="330200" cy="38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930400" y="6997700"/>
            <a:ext cx="3060700" cy="254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930400" y="6489700"/>
            <a:ext cx="311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sz="2000" b="0" i="0" u="none" strike="noStrike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515151"/>
                </a:solidFill>
                <a:ea typeface="Pretendard SemiBold"/>
              </a:rPr>
              <a:t>피드백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930400" y="7200900"/>
            <a:ext cx="3098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· </a:t>
            </a:r>
            <a:r>
              <a:rPr lang="ko-KR" alt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프로젝트 팀원들 소감</a:t>
            </a:r>
            <a:endParaRPr lang="en-US" sz="1800" b="0" i="0" u="none" strike="noStrike" dirty="0">
              <a:solidFill>
                <a:srgbClr val="515151">
                  <a:alpha val="60000"/>
                </a:srgbClr>
              </a:solidFill>
              <a:latin typeface="Pretendard Regular" panose="020B0604020202020204" charset="-127"/>
              <a:ea typeface="Pretendard Regular" panose="020B060402020202020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· </a:t>
            </a:r>
            <a:r>
              <a:rPr lang="ko-KR" altLang="en-US" sz="18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프로젝트</a:t>
            </a:r>
            <a:r>
              <a:rPr lang="en-US" altLang="ko-KR" dirty="0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 </a:t>
            </a:r>
            <a:r>
              <a:rPr lang="ko-KR" altLang="en-US">
                <a:solidFill>
                  <a:srgbClr val="515151">
                    <a:alpha val="60000"/>
                  </a:srgb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성능 및 기간</a:t>
            </a:r>
            <a:endParaRPr lang="en-US" sz="1800" b="0" i="0" u="none" strike="noStrike" dirty="0">
              <a:solidFill>
                <a:srgbClr val="515151">
                  <a:alpha val="60000"/>
                </a:srgbClr>
              </a:solidFill>
              <a:latin typeface="Pretendard Regular" panose="020B0604020202020204" charset="-127"/>
              <a:ea typeface="Pretendard Regular" panose="020B06040202020202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24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399" y="2260600"/>
            <a:ext cx="72136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spc="-100" dirty="0">
                <a:solidFill>
                  <a:srgbClr val="EB7F3A"/>
                </a:solidFill>
                <a:ea typeface="210 OmniGothic 040"/>
              </a:rPr>
              <a:t> 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5200" y="3670299"/>
            <a:ext cx="3860800" cy="4254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EB7F3A"/>
                </a:solidFill>
                <a:ea typeface="Pretendard SemiBold"/>
              </a:rPr>
              <a:t>상세 페이지</a:t>
            </a:r>
            <a:endParaRPr lang="ko-KR" altLang="ko-KR" sz="2000" b="0" i="0" u="none" strike="noStrike" dirty="0">
              <a:solidFill>
                <a:srgbClr val="EB7F3A"/>
              </a:solidFill>
              <a:ea typeface="Pretendard Semi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5464ED3A-4CAC-589A-5A78-B831C94E8D3E}"/>
              </a:ext>
            </a:extLst>
          </p:cNvPr>
          <p:cNvSpPr txBox="1"/>
          <p:nvPr/>
        </p:nvSpPr>
        <p:spPr>
          <a:xfrm>
            <a:off x="1930399" y="2260600"/>
            <a:ext cx="7137401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b="0" i="0" u="none" strike="noStrike" spc="-1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결과물 </a:t>
            </a:r>
            <a:r>
              <a:rPr lang="en-US" altLang="ko-KR" sz="5300" spc="-100" dirty="0">
                <a:solidFill>
                  <a:srgbClr val="EB7F3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- 2</a:t>
            </a:r>
            <a:endParaRPr lang="ko-KR" sz="5300" b="0" i="0" u="none" strike="noStrike" spc="-100" dirty="0">
              <a:solidFill>
                <a:srgbClr val="EB7F3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14" name="Picture 21">
            <a:extLst>
              <a:ext uri="{FF2B5EF4-FFF2-40B4-BE49-F238E27FC236}">
                <a16:creationId xmlns:a16="http://schemas.microsoft.com/office/drawing/2014/main" id="{DC8370D2-67D6-7326-DD7F-78743278F0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2209800" y="4563125"/>
            <a:ext cx="4343400" cy="33235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3B3C9B-7A64-D5FE-A85D-DFB8C3F2A2F5}"/>
              </a:ext>
            </a:extLst>
          </p:cNvPr>
          <p:cNvSpPr txBox="1"/>
          <p:nvPr/>
        </p:nvSpPr>
        <p:spPr>
          <a:xfrm>
            <a:off x="2514600" y="4777937"/>
            <a:ext cx="1047719" cy="2993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900" dirty="0">
                <a:solidFill>
                  <a:srgbClr val="EB7F3A"/>
                </a:solidFill>
                <a:ea typeface="Pretendard SemiBold"/>
              </a:rPr>
              <a:t>결과 설명</a:t>
            </a:r>
            <a:endParaRPr lang="ko-KR" sz="1900" b="0" i="0" u="none" strike="noStrike" dirty="0">
              <a:solidFill>
                <a:srgbClr val="EB7F3A"/>
              </a:solidFill>
              <a:ea typeface="Pretendard SemiBold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585270C7-67A8-7AED-96EA-8CE08A4A86A9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결과물 </a:t>
            </a:r>
            <a:r>
              <a:rPr lang="en-US" altLang="ko-KR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–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로그인</a:t>
            </a:r>
            <a:r>
              <a:rPr lang="en-US" altLang="ko-KR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,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회원가입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EE6E24C-F345-0C9E-FAD2-B0BBFD4099F4}"/>
              </a:ext>
            </a:extLst>
          </p:cNvPr>
          <p:cNvSpPr txBox="1"/>
          <p:nvPr/>
        </p:nvSpPr>
        <p:spPr>
          <a:xfrm>
            <a:off x="2755901" y="5208861"/>
            <a:ext cx="3949699" cy="22206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페이지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 상세 데이터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색상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BG ( White ), Font ( Black )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주요 기능 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–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입력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반환 기능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	 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크롤링 기능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	 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데이터 적재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반환 기능</a:t>
            </a: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	   </a:t>
            </a:r>
            <a:r>
              <a:rPr lang="ko-KR" altLang="en-US" sz="1700" b="1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그래프 표현 기능</a:t>
            </a:r>
            <a:endParaRPr lang="en-US" altLang="ko-KR" sz="1700" b="1" dirty="0">
              <a:solidFill>
                <a:srgbClr val="515151">
                  <a:alpha val="60000"/>
                </a:srgbClr>
              </a:solidFill>
              <a:ea typeface="Pretendard Regula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A7CD2-8988-2BA1-DB36-83127DCE92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8040" y="2133600"/>
            <a:ext cx="7867612" cy="69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905000" y="2260600"/>
            <a:ext cx="4635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 spc="-100" dirty="0">
                <a:solidFill>
                  <a:srgbClr val="EB7F3A"/>
                </a:solidFill>
                <a:ea typeface="210 OmniGothic 040"/>
              </a:rPr>
              <a:t>프로젝트</a:t>
            </a:r>
            <a:r>
              <a:rPr lang="en-US" sz="5000" b="0" i="0" u="none" strike="noStrike" spc="-100" dirty="0">
                <a:solidFill>
                  <a:srgbClr val="EB7F3A"/>
                </a:solidFill>
                <a:latin typeface="210 OmniGothic 040"/>
              </a:rPr>
              <a:t> </a:t>
            </a:r>
            <a:r>
              <a:rPr lang="ko-KR" sz="5000" b="0" i="0" u="none" strike="noStrike" spc="-100" dirty="0">
                <a:solidFill>
                  <a:srgbClr val="EB7F3A"/>
                </a:solidFill>
                <a:ea typeface="210 OmniGothic 040"/>
              </a:rPr>
              <a:t>피드백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31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9AE366C6-808B-3A9D-D639-83A01931725F}"/>
              </a:ext>
            </a:extLst>
          </p:cNvPr>
          <p:cNvGrpSpPr/>
          <p:nvPr/>
        </p:nvGrpSpPr>
        <p:grpSpPr>
          <a:xfrm>
            <a:off x="11557002" y="5270500"/>
            <a:ext cx="3524250" cy="3797300"/>
            <a:chOff x="6369050" y="4660900"/>
            <a:chExt cx="3524250" cy="3797300"/>
          </a:xfrm>
        </p:grpSpPr>
        <p:sp>
          <p:nvSpPr>
            <p:cNvPr id="14" name="TextBox 14"/>
            <p:cNvSpPr txBox="1"/>
            <p:nvPr/>
          </p:nvSpPr>
          <p:spPr>
            <a:xfrm>
              <a:off x="6489700" y="4660900"/>
              <a:ext cx="34036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1700" dirty="0">
                  <a:solidFill>
                    <a:srgbClr val="515151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주식 예측 플랫폼 프로젝트 성능</a:t>
              </a:r>
              <a:endParaRPr lang="en-US" sz="1200" b="0" i="0" u="none" strike="noStrike" dirty="0">
                <a:solidFill>
                  <a:srgbClr val="A8A8A8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5435600" y="6451600"/>
              <a:ext cx="2717800" cy="5715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6369050" y="8204200"/>
              <a:ext cx="8509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400" b="0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크롤링 속도</a:t>
              </a:r>
              <a:endParaRPr lang="en-US" sz="1400" b="0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515100" y="5111750"/>
              <a:ext cx="558800" cy="190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100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7</a:t>
              </a:r>
              <a:r>
                <a:rPr lang="en-US" sz="1100" b="0" i="0" u="none" strike="noStrike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0%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5400000">
              <a:off x="5616575" y="6632575"/>
              <a:ext cx="2330450" cy="5715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6362700" y="6451600"/>
              <a:ext cx="2717800" cy="5715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7289800" y="8204200"/>
              <a:ext cx="8636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400" b="0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DB </a:t>
              </a:r>
              <a:r>
                <a:rPr lang="ko-KR" altLang="en-US" sz="1400" b="0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사용률</a:t>
              </a:r>
              <a:endParaRPr lang="en-US" sz="1400" b="0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442200" y="5111750"/>
              <a:ext cx="558800" cy="190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100" b="0" i="0" u="none" strike="noStrike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70%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5400000">
              <a:off x="6546850" y="6635750"/>
              <a:ext cx="2336800" cy="5715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7289800" y="6451600"/>
              <a:ext cx="2717800" cy="5715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8343900" y="8204200"/>
              <a:ext cx="6096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400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예측력</a:t>
              </a:r>
              <a:endParaRPr lang="en-US" sz="1400" b="0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369300" y="5111750"/>
              <a:ext cx="558800" cy="190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100" b="0" i="0" u="none" strike="noStrike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60%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5400000">
              <a:off x="7521575" y="6670675"/>
              <a:ext cx="2254250" cy="5715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5400000">
              <a:off x="8229600" y="6451600"/>
              <a:ext cx="2717800" cy="5715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9283700" y="8204200"/>
              <a:ext cx="6096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400" b="0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완성도</a:t>
              </a:r>
              <a:endParaRPr lang="en-US" sz="1400" b="0" i="0" u="none" strike="noStrike" dirty="0">
                <a:solidFill>
                  <a:srgbClr val="515151">
                    <a:alpha val="6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309100" y="5111750"/>
              <a:ext cx="558800" cy="190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100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80</a:t>
              </a:r>
              <a:r>
                <a:rPr lang="en-US" sz="1100" b="0" i="0" u="none" strike="noStrike" dirty="0">
                  <a:solidFill>
                    <a:srgbClr val="515151">
                      <a:alpha val="40000"/>
                    </a:srgbClr>
                  </a:solidFill>
                  <a:latin typeface="Pretendard SemiBold"/>
                </a:rPr>
                <a:t>%</a:t>
              </a:r>
            </a:p>
          </p:txBody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5400000">
              <a:off x="8385175" y="6607175"/>
              <a:ext cx="2406650" cy="571500"/>
            </a:xfrm>
            <a:prstGeom prst="rect">
              <a:avLst/>
            </a:prstGeom>
          </p:spPr>
        </p:pic>
      </p:grpSp>
      <p:sp>
        <p:nvSpPr>
          <p:cNvPr id="44" name="TextBox 44"/>
          <p:cNvSpPr txBox="1"/>
          <p:nvPr/>
        </p:nvSpPr>
        <p:spPr>
          <a:xfrm>
            <a:off x="2463800" y="5600700"/>
            <a:ext cx="2692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1700" b="0" i="0" u="none" strike="noStrike" dirty="0">
              <a:solidFill>
                <a:srgbClr val="515151">
                  <a:alpha val="80000"/>
                </a:srgbClr>
              </a:solidFill>
              <a:ea typeface="Pretendard Semi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905001" y="5949280"/>
            <a:ext cx="7718425" cy="2373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팀원과의 협업을 중심으로 한 첫 프로젝트였습니다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초기 계획에서 작업의 방향성을 명확히 하고 코드 통합을 위해 많은 시간을 할애했지만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예상치 못한 문제들이 코드 통합 시 발생했습니다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이에 대응하기 위해 지속적으로 코드 진행 상황과 결과를 공유하며 문제를 해결했습니다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GitHub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를 통한 코드 공유는 처음 사용했던 만큼 미숙한 점이 있었습니다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GUI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구현을 위해 처음 접한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Streamlit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라이브러리를 사용하면서 새로운 기술을 습득하는 데 많은 시간을 투자했습니다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이러한 결정은 이전 계획보다 만족스러운 결과를 가져왔습니다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기존 기술을 고집하기보다 상황에 맞춰 새로운 기술을 적용하는 중요성을 느꼈습니다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이 프로젝트를 통해 파이썬 을 사용한 데이터베이스 접근 및 데이터 처리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머신 러닝을 통한 예측 데이터 학습에 대해 깊이 있게 학습할 수 있었습니다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이 경험을 토대로 앞으로는 웹 프레임워크를 활용한 규모 있는 프로젝트에 도전할 계획입니다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905000" y="5556250"/>
            <a:ext cx="6276765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900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김진경</a:t>
            </a:r>
            <a:r>
              <a:rPr lang="ko-KR" altLang="en-US" sz="1900" b="0" i="0" u="none" strike="noStrike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 팀원 소감</a:t>
            </a:r>
            <a:endParaRPr lang="en-US" sz="1900" b="0" i="0" u="none" strike="noStrike" dirty="0">
              <a:solidFill>
                <a:srgbClr val="EB7F3A"/>
              </a:solidFill>
              <a:latin typeface="Pretendard Black" panose="020B0604020202020204" charset="-127"/>
              <a:ea typeface="Pretendard Black" panose="020B0604020202020204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905001" y="3755489"/>
            <a:ext cx="7718425" cy="1793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팀 프로젝트를 진행하며 기획의 중요성을 몸소 깨달었습니다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팀원들과 함께하는 과정에서는 서로가 든든한 아군이자 동시에 자신의 역량을 지속적으로 시험 받는 기회가 있었습니다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이 경험은 저에게 성장과 열정의 원동력이 되었습니다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또한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머신 러닝이라는 꽤나 접근하기 어려운 난관들과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Spring boot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라는 것을 벗어나 색다른 웹 프레임워크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Streamlit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를 배우게 되면서 많은 고난이 있었으나 팀원과 함께 헤쳐 나가는 것과  혼자 하는 프로젝트보다는 팀과 함께하는 시간이 코드 작성과 이해에 있어 더욱 깊은 통찰을 얻을 수 있는 기회였습니다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끊임없는 소통이 팀 프로젝트의 가치와 성과를 높이는 핵심 요소라는 것을 절실히 느꼈습니다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Regular" panose="020B0604020202020204" charset="-127"/>
                <a:ea typeface="Pretendard Regular" panose="020B0604020202020204" charset="-127"/>
              </a:rPr>
              <a:t>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905001" y="3425289"/>
            <a:ext cx="6276765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1900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최윤수</a:t>
            </a:r>
            <a:r>
              <a:rPr lang="ko-KR" altLang="en-US" sz="1900" b="0" i="0" u="none" strike="noStrike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 팀장</a:t>
            </a:r>
            <a:r>
              <a:rPr lang="en-US" altLang="ko-KR" sz="1900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 </a:t>
            </a:r>
            <a:r>
              <a:rPr lang="ko-KR" altLang="en-US" sz="1900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rPr>
              <a:t>소감</a:t>
            </a:r>
            <a:endParaRPr lang="en-US" sz="1900" b="0" i="0" u="none" strike="noStrike" dirty="0">
              <a:solidFill>
                <a:srgbClr val="EB7F3A"/>
              </a:solidFill>
              <a:latin typeface="Pretendard Black" panose="020B0604020202020204" charset="-127"/>
              <a:ea typeface="Pretendard Black" panose="020B0604020202020204" charset="-127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D7E5E99B-6448-89D1-2BC6-67439246EF29}"/>
              </a:ext>
            </a:extLst>
          </p:cNvPr>
          <p:cNvGrpSpPr/>
          <p:nvPr/>
        </p:nvGrpSpPr>
        <p:grpSpPr>
          <a:xfrm>
            <a:off x="11610766" y="1644650"/>
            <a:ext cx="3505200" cy="3282950"/>
            <a:chOff x="2044700" y="1682750"/>
            <a:chExt cx="3505200" cy="328295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2044700" y="1682750"/>
              <a:ext cx="3505200" cy="328295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451100" y="1981199"/>
              <a:ext cx="2692400" cy="337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EB7F3A"/>
                  </a:solidFill>
                  <a:latin typeface="Pretendard Black" panose="020B0604020202020204" charset="-127"/>
                  <a:ea typeface="Pretendard Black" panose="020B0604020202020204" charset="-127"/>
                </a:rPr>
                <a:t>프로젝트 진행 기간</a:t>
              </a:r>
              <a:endParaRPr lang="ko-KR" sz="2400" b="0" i="0" u="none" strike="noStrike" dirty="0">
                <a:solidFill>
                  <a:srgbClr val="EB7F3A"/>
                </a:solidFill>
                <a:latin typeface="Pretendard Black" panose="020B0604020202020204" charset="-127"/>
                <a:ea typeface="Pretendard Black" panose="020B0604020202020204" charset="-127"/>
              </a:endParaRPr>
            </a:p>
          </p:txBody>
        </p:sp>
        <p:sp>
          <p:nvSpPr>
            <p:cNvPr id="1025" name="TextBox 38">
              <a:extLst>
                <a:ext uri="{FF2B5EF4-FFF2-40B4-BE49-F238E27FC236}">
                  <a16:creationId xmlns:a16="http://schemas.microsoft.com/office/drawing/2014/main" id="{C6D466B7-C969-BFD4-D508-CA8710888C3C}"/>
                </a:ext>
              </a:extLst>
            </p:cNvPr>
            <p:cNvSpPr txBox="1"/>
            <p:nvPr/>
          </p:nvSpPr>
          <p:spPr>
            <a:xfrm>
              <a:off x="2044700" y="2260600"/>
              <a:ext cx="3505200" cy="1100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2024-06-19 ~ 2024-07-02</a:t>
              </a:r>
              <a:endParaRPr lang="ko-KR" b="0" i="0" u="none" strike="noStrike" dirty="0">
                <a:solidFill>
                  <a:srgbClr val="515151">
                    <a:alpha val="80000"/>
                  </a:srgbClr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1027" name="TextBox 38">
              <a:extLst>
                <a:ext uri="{FF2B5EF4-FFF2-40B4-BE49-F238E27FC236}">
                  <a16:creationId xmlns:a16="http://schemas.microsoft.com/office/drawing/2014/main" id="{F9ECC220-A584-F2EE-C9B2-48FF66EC68B9}"/>
                </a:ext>
              </a:extLst>
            </p:cNvPr>
            <p:cNvSpPr txBox="1"/>
            <p:nvPr/>
          </p:nvSpPr>
          <p:spPr>
            <a:xfrm>
              <a:off x="2311400" y="3183379"/>
              <a:ext cx="2971800" cy="17569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분석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– 2024.06.20 [ </a:t>
              </a: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마무리 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]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설계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- 2024.06.21 [ </a:t>
              </a: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마무리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]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구현 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- 2024.07.01 [ </a:t>
              </a: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마무리 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]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테스트 검증 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– 2024.07.02 [ </a:t>
              </a:r>
              <a:r>
                <a:rPr lang="ko-KR" altLang="en-US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마무리 </a:t>
              </a:r>
              <a:r>
                <a:rPr lang="en-US" altLang="ko-KR" sz="1400" dirty="0">
                  <a:solidFill>
                    <a:srgbClr val="515151">
                      <a:alpha val="80000"/>
                    </a:srgbClr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]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3D6D83-2C17-927E-BB53-EC59CD0E49E8}"/>
              </a:ext>
            </a:extLst>
          </p:cNvPr>
          <p:cNvGrpSpPr/>
          <p:nvPr/>
        </p:nvGrpSpPr>
        <p:grpSpPr>
          <a:xfrm>
            <a:off x="5845175" y="3638550"/>
            <a:ext cx="6597650" cy="3009900"/>
            <a:chOff x="5845175" y="3467100"/>
            <a:chExt cx="6597650" cy="3009900"/>
          </a:xfrm>
        </p:grpSpPr>
        <p:sp>
          <p:nvSpPr>
            <p:cNvPr id="19" name="TextBox 19"/>
            <p:cNvSpPr txBox="1"/>
            <p:nvPr/>
          </p:nvSpPr>
          <p:spPr>
            <a:xfrm>
              <a:off x="5845175" y="4089400"/>
              <a:ext cx="6597650" cy="238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ko-KR" sz="6600" b="0" i="0" u="none" strike="noStrike" dirty="0">
                  <a:solidFill>
                    <a:srgbClr val="EB7F3A"/>
                  </a:solidFill>
                  <a:ea typeface="210 OmniGothic 040"/>
                </a:rPr>
                <a:t>주식</a:t>
              </a:r>
              <a:r>
                <a:rPr lang="en-US" altLang="ko-KR" sz="6600" b="0" i="0" u="none" strike="noStrike" dirty="0">
                  <a:solidFill>
                    <a:srgbClr val="EB7F3A"/>
                  </a:solidFill>
                  <a:latin typeface="210 OmniGothic 040"/>
                </a:rPr>
                <a:t> </a:t>
              </a:r>
              <a:r>
                <a:rPr lang="ko-KR" altLang="ko-KR" sz="6600" b="0" i="0" u="none" strike="noStrike" dirty="0">
                  <a:solidFill>
                    <a:srgbClr val="EB7F3A"/>
                  </a:solidFill>
                  <a:ea typeface="210 OmniGothic 040"/>
                </a:rPr>
                <a:t>예측</a:t>
              </a:r>
              <a:r>
                <a:rPr lang="en-US" altLang="ko-KR" sz="6600" b="0" i="0" u="none" strike="noStrike" dirty="0">
                  <a:solidFill>
                    <a:srgbClr val="EB7F3A"/>
                  </a:solidFill>
                  <a:latin typeface="210 OmniGothic 040"/>
                </a:rPr>
                <a:t> </a:t>
              </a:r>
              <a:r>
                <a:rPr lang="ko-KR" altLang="ko-KR" sz="6600" b="0" i="0" u="none" strike="noStrike" dirty="0">
                  <a:solidFill>
                    <a:srgbClr val="EB7F3A"/>
                  </a:solidFill>
                  <a:ea typeface="210 OmniGothic 040"/>
                </a:rPr>
                <a:t>플랫폼</a:t>
              </a:r>
            </a:p>
            <a:p>
              <a:pPr lvl="0" algn="ctr">
                <a:lnSpc>
                  <a:spcPct val="107899"/>
                </a:lnSpc>
              </a:pPr>
              <a:r>
                <a:rPr lang="en-US" altLang="ko-KR" sz="7200" b="0" i="0" u="none" strike="noStrike" spc="-300" dirty="0">
                  <a:solidFill>
                    <a:srgbClr val="515151"/>
                  </a:solidFill>
                  <a:latin typeface="210 OmniGothic 030"/>
                </a:rPr>
                <a:t>Python </a:t>
              </a:r>
              <a:r>
                <a:rPr lang="ko-KR" altLang="ko-KR" sz="7200" b="0" i="0" u="none" strike="noStrike" spc="-300" dirty="0">
                  <a:solidFill>
                    <a:srgbClr val="515151"/>
                  </a:solidFill>
                  <a:ea typeface="210 OmniGothic 030"/>
                </a:rPr>
                <a:t>프로젝트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46900" y="3467100"/>
              <a:ext cx="4394200" cy="38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spc="100" dirty="0">
                  <a:solidFill>
                    <a:srgbClr val="EB7F3A"/>
                  </a:solidFill>
                  <a:latin typeface="Pretendard ExtraBold"/>
                </a:rPr>
                <a:t>Stock Analysis App</a:t>
              </a:r>
              <a:endParaRPr lang="en-US" sz="2000" b="0" i="0" u="none" strike="noStrike" spc="100" dirty="0">
                <a:solidFill>
                  <a:srgbClr val="EB7F3A"/>
                </a:solidFill>
                <a:latin typeface="Pretendard ExtraBo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46900" y="8343900"/>
            <a:ext cx="4381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T</a:t>
            </a:r>
            <a:r>
              <a:rPr lang="en-US" sz="17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hanks </a:t>
            </a:r>
            <a:r>
              <a:rPr lang="en-US" sz="1700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F</a:t>
            </a:r>
            <a:r>
              <a:rPr lang="en-US" sz="17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or </a:t>
            </a:r>
            <a:r>
              <a:rPr lang="en-US" sz="1700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W</a:t>
            </a:r>
            <a:r>
              <a:rPr lang="en-US" sz="17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atching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772400"/>
            <a:ext cx="3683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66900" y="8064500"/>
            <a:ext cx="4102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15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CHOI YUN SU ( +82 10 000 0000 )</a:t>
            </a:r>
          </a:p>
          <a:p>
            <a:pPr lvl="0" algn="l">
              <a:lnSpc>
                <a:spcPct val="141100"/>
              </a:lnSpc>
            </a:pPr>
            <a:r>
              <a:rPr lang="en-US" altLang="ko-KR" sz="15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KIM JIN KYUNG ( +82 10 000 0000 )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930400" y="2260600"/>
            <a:ext cx="4864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300" b="0" i="0" u="none" strike="noStrike" spc="-100">
                <a:solidFill>
                  <a:srgbClr val="EB7F3A"/>
                </a:solidFill>
                <a:ea typeface="210 OmniGothic 040"/>
              </a:rPr>
              <a:t>기획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07200" y="2247900"/>
            <a:ext cx="9131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저희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예측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플랫폼은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최신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디지털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자산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트렌드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특히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코인과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NFT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의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발전을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반영하여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사용자에게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최신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트렌드에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맞춘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주식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시장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예측을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제공합니다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.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이를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통해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사용자는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금융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시장의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다양한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측면을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이해하고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최신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트렌드에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맞춘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투자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1600" b="0" i="0" u="none" strike="noStrike" dirty="0">
                <a:solidFill>
                  <a:srgbClr val="515151">
                    <a:alpha val="60000"/>
                  </a:srgbClr>
                </a:solidFill>
                <a:ea typeface="Pretendard Regular"/>
              </a:rPr>
              <a:t>결정을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alt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  <a:ea typeface="Pretendard Regular"/>
              </a:rPr>
              <a:t>도와드립니다</a:t>
            </a:r>
            <a:r>
              <a:rPr lang="en-US" sz="1600" b="0" i="0" u="none" strike="noStrike" dirty="0">
                <a:solidFill>
                  <a:srgbClr val="515151">
                    <a:alpha val="60000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30400" y="3784600"/>
            <a:ext cx="3759200" cy="965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81200" y="40386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spc="-100" dirty="0">
                <a:solidFill>
                  <a:srgbClr val="EB7F3A"/>
                </a:solidFill>
                <a:ea typeface="Pretendard SemiBold"/>
              </a:rPr>
              <a:t>사용자</a:t>
            </a:r>
            <a:r>
              <a:rPr lang="en-US" sz="2400" b="0" i="0" u="none" strike="noStrike" spc="-100" dirty="0">
                <a:solidFill>
                  <a:srgbClr val="EB7F3A"/>
                </a:solidFill>
                <a:latin typeface="Pretendard SemiBold"/>
              </a:rPr>
              <a:t> ( User )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676900" y="3784600"/>
            <a:ext cx="10223500" cy="965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91200" y="3937000"/>
            <a:ext cx="9982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현재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주식의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동향을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뉴스와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상세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확인할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있으며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예측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미래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동향을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확인하여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투자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가능성을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평가할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있습니다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30400" y="5270500"/>
            <a:ext cx="3759200" cy="965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81200" y="55245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spc="-100" dirty="0">
                <a:solidFill>
                  <a:srgbClr val="EB7F3A"/>
                </a:solidFill>
                <a:ea typeface="Pretendard SemiBold"/>
              </a:rPr>
              <a:t>개발자</a:t>
            </a:r>
            <a:r>
              <a:rPr lang="en-US" sz="2400" b="0" i="0" u="none" strike="noStrike" spc="-100" dirty="0">
                <a:solidFill>
                  <a:srgbClr val="EB7F3A"/>
                </a:solidFill>
                <a:latin typeface="Pretendard SemiBold"/>
              </a:rPr>
              <a:t> ( Developer )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664200" y="5270500"/>
            <a:ext cx="10236200" cy="965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791200" y="5422900"/>
            <a:ext cx="9982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주식의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상세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뉴스를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동시에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제공하여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사용자들에게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편리함을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주며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API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사용해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클라우드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환경에서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코드의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가시성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유지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보수성을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높일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있습니다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30400" y="6756400"/>
            <a:ext cx="3759200" cy="965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981200" y="70104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spc="-100">
                <a:solidFill>
                  <a:srgbClr val="EB7F3A"/>
                </a:solidFill>
                <a:ea typeface="Pretendard SemiBold"/>
              </a:rPr>
              <a:t>시장</a:t>
            </a:r>
            <a:r>
              <a:rPr lang="en-US" sz="2400" b="0" i="0" u="none" strike="noStrike" spc="-100">
                <a:solidFill>
                  <a:srgbClr val="EB7F3A"/>
                </a:solidFill>
                <a:latin typeface="Pretendard SemiBold"/>
              </a:rPr>
              <a:t> ( Market )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664200" y="6756400"/>
            <a:ext cx="10236200" cy="965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791200" y="6908800"/>
            <a:ext cx="9982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주식에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사람들의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인식과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홍보에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기여할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있으며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주식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데이터와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예측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자사의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주식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동향을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확인할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 spc="-100" dirty="0">
                <a:solidFill>
                  <a:srgbClr val="515151">
                    <a:alpha val="80000"/>
                  </a:srgbClr>
                </a:solidFill>
                <a:ea typeface="Pretendard Regular"/>
              </a:rPr>
              <a:t>있습니다</a:t>
            </a:r>
            <a:r>
              <a:rPr lang="en-US" sz="19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A57B6F42-34A3-C0E9-F584-A113CB9C5419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b="0" i="0" u="none" strike="noStrike" dirty="0">
                <a:solidFill>
                  <a:srgbClr val="515151"/>
                </a:solidFill>
                <a:latin typeface="Pretendard SemiBold"/>
                <a:ea typeface="Pretendard SemiBold"/>
              </a:rPr>
              <a:t>기획 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프로젝트 목적 및 방향성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930400" y="2260600"/>
            <a:ext cx="4864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300" b="0" i="0" u="none" strike="noStrike" spc="-100" dirty="0">
                <a:solidFill>
                  <a:srgbClr val="EB7F3A"/>
                </a:solidFill>
                <a:ea typeface="210 OmniGothic 040"/>
              </a:rPr>
              <a:t>프로젝트 팀</a:t>
            </a:r>
            <a:endParaRPr lang="ko-KR" sz="53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2C450D-D006-2753-7672-082FDB87044B}"/>
              </a:ext>
            </a:extLst>
          </p:cNvPr>
          <p:cNvGrpSpPr/>
          <p:nvPr/>
        </p:nvGrpSpPr>
        <p:grpSpPr>
          <a:xfrm>
            <a:off x="1930400" y="3987800"/>
            <a:ext cx="13970000" cy="1447800"/>
            <a:chOff x="1930400" y="3543300"/>
            <a:chExt cx="13970000" cy="14478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7E1C14-570F-7317-73CB-B3EC2EDC8076}"/>
                </a:ext>
              </a:extLst>
            </p:cNvPr>
            <p:cNvGrpSpPr/>
            <p:nvPr/>
          </p:nvGrpSpPr>
          <p:grpSpPr>
            <a:xfrm>
              <a:off x="1930400" y="3543300"/>
              <a:ext cx="3759200" cy="1447800"/>
              <a:chOff x="1930400" y="3784600"/>
              <a:chExt cx="3759200" cy="965200"/>
            </a:xfrm>
          </p:grpSpPr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4">
                <a:alphaModFix amt="30000"/>
              </a:blip>
              <a:stretch>
                <a:fillRect/>
              </a:stretch>
            </p:blipFill>
            <p:spPr>
              <a:xfrm>
                <a:off x="1930400" y="3784600"/>
                <a:ext cx="3759200" cy="965200"/>
              </a:xfrm>
              <a:prstGeom prst="rect">
                <a:avLst/>
              </a:prstGeom>
            </p:spPr>
          </p:pic>
          <p:sp>
            <p:nvSpPr>
              <p:cNvPr id="18" name="TextBox 18"/>
              <p:cNvSpPr txBox="1"/>
              <p:nvPr/>
            </p:nvSpPr>
            <p:spPr>
              <a:xfrm>
                <a:off x="1981200" y="4038600"/>
                <a:ext cx="3657600" cy="43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07899"/>
                  </a:lnSpc>
                </a:pPr>
                <a:r>
                  <a:rPr lang="ko-KR" altLang="en-US" sz="2400" b="0" i="0" u="none" strike="noStrike" spc="-100" dirty="0">
                    <a:solidFill>
                      <a:srgbClr val="00B0F0"/>
                    </a:solidFill>
                    <a:latin typeface="Pretendard SemiBold"/>
                    <a:ea typeface="Pretendard SemiBold"/>
                  </a:rPr>
                  <a:t>팀장 </a:t>
                </a:r>
                <a:r>
                  <a:rPr lang="en-US" altLang="ko-KR" sz="2400" b="0" i="0" u="none" strike="noStrike" spc="-100" dirty="0">
                    <a:solidFill>
                      <a:srgbClr val="00B0F0"/>
                    </a:solidFill>
                    <a:latin typeface="Pretendard SemiBold"/>
                    <a:ea typeface="Pretendard SemiBold"/>
                  </a:rPr>
                  <a:t>: </a:t>
                </a:r>
                <a:r>
                  <a:rPr lang="ko-KR" altLang="en-US" sz="2400" b="0" i="0" u="none" strike="noStrike" spc="-100" dirty="0">
                    <a:solidFill>
                      <a:srgbClr val="00B0F0"/>
                    </a:solidFill>
                    <a:latin typeface="Pretendard SemiBold"/>
                    <a:ea typeface="Pretendard SemiBold"/>
                  </a:rPr>
                  <a:t>최윤수</a:t>
                </a:r>
                <a:endParaRPr lang="en-US" altLang="ko-KR" sz="2400" b="0" i="0" u="none" strike="noStrike" spc="-100" dirty="0">
                  <a:solidFill>
                    <a:srgbClr val="00B0F0"/>
                  </a:solidFill>
                  <a:latin typeface="Pretendard SemiBold"/>
                </a:endParaRPr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5676900" y="3543300"/>
              <a:ext cx="10223500" cy="14478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5791200" y="3937000"/>
              <a:ext cx="99822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프로젝트 기획 회의 및 일정 관리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팀 업무 분업 계획 수립</a:t>
              </a:r>
              <a:r>
                <a: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전체 코드 통합</a:t>
              </a:r>
              <a:endParaRPr lang="en-US" altLang="ko-KR" sz="1800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프론트 엔드 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: </a:t>
              </a: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전체 페이지 구조 구성 및 구현</a:t>
              </a:r>
              <a:endParaRPr lang="en-US" altLang="ko-KR" sz="18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백 엔드 </a:t>
              </a:r>
              <a:r>
                <a: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:  </a:t>
              </a: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크롤링을 통한 종목 코드 및 뉴스 데이터 수집 </a:t>
              </a:r>
              <a:r>
                <a: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예외처리 로그 파일 제작 </a:t>
              </a:r>
              <a:endParaRPr lang="en-US" altLang="ko-KR" sz="18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7148D2-1356-D119-0E41-2337C29F1D2C}"/>
              </a:ext>
            </a:extLst>
          </p:cNvPr>
          <p:cNvGrpSpPr/>
          <p:nvPr/>
        </p:nvGrpSpPr>
        <p:grpSpPr>
          <a:xfrm>
            <a:off x="1930400" y="6146800"/>
            <a:ext cx="13970000" cy="1457262"/>
            <a:chOff x="1930400" y="5024469"/>
            <a:chExt cx="13970000" cy="1457262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1930400" y="5024469"/>
              <a:ext cx="3759200" cy="1457262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981200" y="5524500"/>
              <a:ext cx="36576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400" b="0" i="0" u="none" strike="noStrike" spc="-100" dirty="0">
                  <a:solidFill>
                    <a:srgbClr val="00B0F0"/>
                  </a:solidFill>
                  <a:latin typeface="Pretendard SemiBold"/>
                  <a:ea typeface="Pretendard SemiBold"/>
                </a:rPr>
                <a:t>팀원 </a:t>
              </a:r>
              <a:r>
                <a:rPr lang="en-US" altLang="ko-KR" sz="2400" b="0" i="0" u="none" strike="noStrike" spc="-100" dirty="0">
                  <a:solidFill>
                    <a:srgbClr val="00B0F0"/>
                  </a:solidFill>
                  <a:latin typeface="Pretendard SemiBold"/>
                  <a:ea typeface="Pretendard SemiBold"/>
                </a:rPr>
                <a:t>: </a:t>
              </a:r>
              <a:r>
                <a:rPr lang="ko-KR" altLang="en-US" sz="2400" spc="-100" dirty="0">
                  <a:solidFill>
                    <a:srgbClr val="00B0F0"/>
                  </a:solidFill>
                  <a:latin typeface="Pretendard SemiBold"/>
                  <a:ea typeface="Pretendard SemiBold"/>
                </a:rPr>
                <a:t>김진경</a:t>
              </a:r>
              <a:endParaRPr lang="en-US" altLang="ko-KR" sz="2400" b="0" i="0" u="none" strike="noStrike" spc="-100" dirty="0">
                <a:solidFill>
                  <a:srgbClr val="00B0F0"/>
                </a:solidFill>
                <a:latin typeface="Pretendard SemiBold"/>
              </a:endParaRP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alphaModFix amt="30000"/>
            </a:blip>
            <a:stretch>
              <a:fillRect/>
            </a:stretch>
          </p:blipFill>
          <p:spPr>
            <a:xfrm>
              <a:off x="5664200" y="5024469"/>
              <a:ext cx="10236200" cy="145726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5791200" y="5257800"/>
              <a:ext cx="9982200" cy="977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회의 내용 정리 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코드 테스트</a:t>
              </a:r>
              <a:endParaRPr lang="en-US" altLang="ko-KR" sz="18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프론트 엔드 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: </a:t>
              </a: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상세 페이지 구현 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(</a:t>
              </a: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 페이지 개별 요소</a:t>
              </a:r>
              <a:r>
                <a: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 )</a:t>
              </a:r>
              <a:endParaRPr lang="en-US" altLang="ko-KR" sz="18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  <a:p>
              <a:pPr marL="342900" lvl="0" indent="-342900">
                <a:lnSpc>
                  <a:spcPct val="107899"/>
                </a:lnSpc>
                <a:buFontTx/>
                <a:buChar char="-"/>
              </a:pP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백 엔드 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: </a:t>
              </a:r>
              <a:r>
                <a:rPr lang="ko-KR" altLang="en-US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데이터 베이스 관리</a:t>
              </a:r>
              <a:r>
                <a: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, </a:t>
              </a:r>
              <a:r>
                <a:rPr lang="ko-KR" altLang="en-US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rPr>
                <a:t>머신 러닝 구현</a:t>
              </a:r>
              <a:endParaRPr lang="en-US" altLang="ko-KR" sz="1800" b="0" i="0" u="none" strike="noStrike" spc="-100" dirty="0">
                <a:solidFill>
                  <a:srgbClr val="515151">
                    <a:alpha val="80000"/>
                  </a:srgbClr>
                </a:solidFill>
                <a:latin typeface="Pretendard Regular"/>
                <a:ea typeface="Pretendard Regular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A57B6F42-34A3-C0E9-F584-A113CB9C5419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상세 기획</a:t>
            </a:r>
            <a:r>
              <a:rPr lang="en-US" altLang="ko-KR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 -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팀원</a:t>
            </a:r>
            <a:endParaRPr lang="en-US" altLang="ko-KR" sz="2000" dirty="0">
              <a:solidFill>
                <a:srgbClr val="515151"/>
              </a:solidFill>
              <a:latin typeface="Pretendard SemiBold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9955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695370" y="1695450"/>
            <a:ext cx="7801430" cy="400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WBS [ </a:t>
            </a:r>
            <a:r>
              <a:rPr lang="ko-KR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작업</a:t>
            </a:r>
            <a:r>
              <a:rPr lang="en-US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 </a:t>
            </a:r>
            <a:r>
              <a:rPr lang="ko-KR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분할</a:t>
            </a:r>
            <a:r>
              <a:rPr lang="en-US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 </a:t>
            </a:r>
            <a:r>
              <a:rPr lang="ko-KR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구조도</a:t>
            </a:r>
            <a:r>
              <a:rPr lang="en-US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 ]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C7AA6FD0-09C0-E06E-9D06-A9D56756DC38}"/>
              </a:ext>
            </a:extLst>
          </p:cNvPr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545A873F-F059-187C-2A02-BBC425C64A11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b="0" i="0" u="none" strike="noStrike" dirty="0">
                <a:solidFill>
                  <a:srgbClr val="515151"/>
                </a:solidFill>
                <a:latin typeface="Pretendard SemiBold"/>
                <a:ea typeface="Pretendard SemiBold"/>
              </a:rPr>
              <a:t>상세 기획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작업 분할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graphicFrame>
        <p:nvGraphicFramePr>
          <p:cNvPr id="8" name="Table 29">
            <a:extLst>
              <a:ext uri="{FF2B5EF4-FFF2-40B4-BE49-F238E27FC236}">
                <a16:creationId xmlns:a16="http://schemas.microsoft.com/office/drawing/2014/main" id="{6AC230F6-EA59-4FB9-D635-CC8123C2B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34340"/>
              </p:ext>
            </p:extLst>
          </p:nvPr>
        </p:nvGraphicFramePr>
        <p:xfrm>
          <a:off x="1930400" y="2241042"/>
          <a:ext cx="13512800" cy="6897116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WBS 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작업명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작업</a:t>
                      </a:r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업무</a:t>
                      </a: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답당자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시작일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시작시간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완료일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완료시간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진행시간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1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분석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WBS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업무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분업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계획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수립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15:00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18:00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요구사항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1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14:00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프론트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요소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11:00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백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백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클래스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11:00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14:00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크롤링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뉴스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수집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14:00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DB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필요한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데이터베이스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테이블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14:00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15:00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2.23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머신러닝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모델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scikit-learn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이용한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선형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회귀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모델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15:00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1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3.10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 dirty="0" err="1">
                          <a:solidFill>
                            <a:srgbClr val="787878"/>
                          </a:solidFill>
                          <a:latin typeface="S-Core Dream 5 Medium"/>
                        </a:rPr>
                        <a:t>streamlit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사용하여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 dirty="0">
                          <a:solidFill>
                            <a:srgbClr val="787878"/>
                          </a:solidFill>
                          <a:ea typeface="S-Core Dream 5 Medium"/>
                        </a:rPr>
                        <a:t>구분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3.11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streamlit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사용하여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2024-06-28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프로그램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클래스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함수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호출하여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프로그램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구성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2024-06-28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16:40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DB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테이블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테이블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14:00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3.31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셋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준비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DB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형식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17:00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크롤링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사용자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입력에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따른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크롤링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17:40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3.41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뉴스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크롤링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종목의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뉴스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크롤링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16:30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머신러닝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모델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학습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머신러닝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수행하여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예측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2024-06-28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18:00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파일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제작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예외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파일을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생성하는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12:30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1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1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2024-06-19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2024-07-02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18:00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4.1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예외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파일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동작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12:40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18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4.2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단위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Pytest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으로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클래스별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함수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동작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2024-06-19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13:00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4.3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종합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후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동작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09:00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17:00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배포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15:00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2024-07-02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18:00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배포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로컬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원격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서버에서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웹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애플리케이션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실행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김진경</a:t>
                      </a: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최윤수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15:00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2024-07-02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18:00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787878"/>
                          </a:solidFill>
                          <a:latin typeface="S-Core Dream 5 Medium"/>
                        </a:rPr>
                        <a:t>100%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5563276" y="2247900"/>
            <a:ext cx="8890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 spc="-100" dirty="0">
                <a:solidFill>
                  <a:srgbClr val="EB7F3A"/>
                </a:solidFill>
                <a:ea typeface="210 OmniGothic 040"/>
              </a:rPr>
              <a:t>요구사항</a:t>
            </a:r>
            <a:r>
              <a:rPr lang="en-US" sz="5000" b="0" i="0" u="none" strike="noStrike" spc="-100" dirty="0">
                <a:solidFill>
                  <a:srgbClr val="EB7F3A"/>
                </a:solidFill>
                <a:latin typeface="210 OmniGothic 040"/>
              </a:rPr>
              <a:t> </a:t>
            </a:r>
            <a:r>
              <a:rPr lang="ko-KR" sz="5000" b="0" i="0" u="none" strike="noStrike" spc="-100" dirty="0">
                <a:solidFill>
                  <a:srgbClr val="EB7F3A"/>
                </a:solidFill>
                <a:ea typeface="210 OmniGothic 040"/>
              </a:rPr>
              <a:t>조사서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01376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E18BB77-DEDC-1312-C2F2-3A367CA59B31}"/>
              </a:ext>
            </a:extLst>
          </p:cNvPr>
          <p:cNvGrpSpPr/>
          <p:nvPr/>
        </p:nvGrpSpPr>
        <p:grpSpPr>
          <a:xfrm>
            <a:off x="1715176" y="2863075"/>
            <a:ext cx="3200400" cy="825500"/>
            <a:chOff x="2425700" y="2959100"/>
            <a:chExt cx="3200400" cy="8255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25700" y="2959100"/>
              <a:ext cx="3200400" cy="8255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921000" y="3187700"/>
              <a:ext cx="2222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000" b="0" i="0" u="none" strike="noStrike" dirty="0">
                  <a:solidFill>
                    <a:srgbClr val="EB7F3A"/>
                  </a:solidFill>
                  <a:latin typeface="Pretendard SemiBold"/>
                </a:rPr>
                <a:t># </a:t>
              </a:r>
              <a:r>
                <a:rPr lang="ko-KR" sz="2000" b="0" i="0" u="none" strike="noStrike" dirty="0">
                  <a:solidFill>
                    <a:srgbClr val="EB7F3A"/>
                  </a:solidFill>
                  <a:ea typeface="Pretendard SemiBold"/>
                </a:rPr>
                <a:t>페이지</a:t>
              </a:r>
              <a:r>
                <a:rPr lang="en-US" sz="2000" b="0" i="0" u="none" strike="noStrike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dirty="0">
                  <a:solidFill>
                    <a:srgbClr val="EB7F3A"/>
                  </a:solidFill>
                  <a:ea typeface="Pretendard SemiBold"/>
                </a:rPr>
                <a:t>구분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3A794FC4-9D03-24CD-5203-B722897F3A86}"/>
              </a:ext>
            </a:extLst>
          </p:cNvPr>
          <p:cNvGrpSpPr/>
          <p:nvPr/>
        </p:nvGrpSpPr>
        <p:grpSpPr>
          <a:xfrm>
            <a:off x="1740576" y="3866375"/>
            <a:ext cx="3200400" cy="825500"/>
            <a:chOff x="2451100" y="3962400"/>
            <a:chExt cx="3200400" cy="8255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51100" y="3962400"/>
              <a:ext cx="3200400" cy="825500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2946400" y="4178300"/>
              <a:ext cx="2222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#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데이터</a:t>
              </a: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관리</a:t>
              </a: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및</a:t>
              </a: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처리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8598E043-9ACF-151E-3015-6589DA44C20E}"/>
              </a:ext>
            </a:extLst>
          </p:cNvPr>
          <p:cNvGrpSpPr/>
          <p:nvPr/>
        </p:nvGrpSpPr>
        <p:grpSpPr>
          <a:xfrm>
            <a:off x="1753276" y="4856975"/>
            <a:ext cx="3200400" cy="825500"/>
            <a:chOff x="2463800" y="4953000"/>
            <a:chExt cx="3200400" cy="8255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63800" y="4953000"/>
              <a:ext cx="3200400" cy="8255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2971800" y="5181600"/>
              <a:ext cx="2222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#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머신</a:t>
              </a:r>
              <a:r>
                <a:rPr lang="en-US" sz="2000" b="0" i="0" u="none" strike="noStrike" spc="-100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EB7F3A"/>
                  </a:solidFill>
                  <a:ea typeface="Pretendard SemiBold"/>
                </a:rPr>
                <a:t>러닝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E9498652-EA74-1341-F8CC-9AF0D90BA485}"/>
              </a:ext>
            </a:extLst>
          </p:cNvPr>
          <p:cNvGrpSpPr/>
          <p:nvPr/>
        </p:nvGrpSpPr>
        <p:grpSpPr>
          <a:xfrm>
            <a:off x="1753276" y="5860275"/>
            <a:ext cx="3200400" cy="825500"/>
            <a:chOff x="2463800" y="5956300"/>
            <a:chExt cx="3200400" cy="8255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63800" y="5956300"/>
              <a:ext cx="3200400" cy="82550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3022600" y="6172200"/>
              <a:ext cx="2222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시스템</a:t>
              </a: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요구</a:t>
              </a: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BD4B2B9-A5BD-1A16-7503-BCD286915A8C}"/>
              </a:ext>
            </a:extLst>
          </p:cNvPr>
          <p:cNvGrpSpPr/>
          <p:nvPr/>
        </p:nvGrpSpPr>
        <p:grpSpPr>
          <a:xfrm>
            <a:off x="1765976" y="6850875"/>
            <a:ext cx="3200400" cy="825500"/>
            <a:chOff x="2476500" y="6946900"/>
            <a:chExt cx="3200400" cy="8255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76500" y="6946900"/>
              <a:ext cx="3200400" cy="8255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3035300" y="7162800"/>
              <a:ext cx="2222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#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프론트</a:t>
              </a: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및</a:t>
              </a: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백</a:t>
              </a: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엔드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1253072-98D1-5615-EA94-7399C9064235}"/>
              </a:ext>
            </a:extLst>
          </p:cNvPr>
          <p:cNvGrpSpPr/>
          <p:nvPr/>
        </p:nvGrpSpPr>
        <p:grpSpPr>
          <a:xfrm>
            <a:off x="1727876" y="7854175"/>
            <a:ext cx="3200400" cy="825500"/>
            <a:chOff x="2438400" y="7950200"/>
            <a:chExt cx="3200400" cy="825500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38400" y="7950200"/>
              <a:ext cx="3200400" cy="825500"/>
            </a:xfrm>
            <a:prstGeom prst="rect">
              <a:avLst/>
            </a:prstGeom>
          </p:spPr>
        </p:pic>
        <p:sp>
          <p:nvSpPr>
            <p:cNvPr id="47" name="TextBox 47"/>
            <p:cNvSpPr txBox="1"/>
            <p:nvPr/>
          </p:nvSpPr>
          <p:spPr>
            <a:xfrm>
              <a:off x="2997200" y="8166100"/>
              <a:ext cx="22225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000" b="0" i="0" u="none" strike="noStrike" spc="-100" dirty="0">
                  <a:solidFill>
                    <a:srgbClr val="18A8F1"/>
                  </a:solidFill>
                  <a:latin typeface="Pretendard SemiBold"/>
                </a:rPr>
                <a:t>#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머신</a:t>
              </a:r>
              <a:r>
                <a:rPr lang="en-US" alt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 </a:t>
              </a:r>
              <a:r>
                <a:rPr lang="ko-KR" sz="2000" b="0" i="0" u="none" strike="noStrike" spc="-100" dirty="0">
                  <a:solidFill>
                    <a:srgbClr val="18A8F1"/>
                  </a:solidFill>
                  <a:ea typeface="Pretendard SemiBold"/>
                </a:rPr>
                <a:t>러닝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6297B534-CD6A-137E-36D1-6DD63310287D}"/>
              </a:ext>
            </a:extLst>
          </p:cNvPr>
          <p:cNvGrpSpPr/>
          <p:nvPr/>
        </p:nvGrpSpPr>
        <p:grpSpPr>
          <a:xfrm>
            <a:off x="1740576" y="1872475"/>
            <a:ext cx="3200400" cy="825500"/>
            <a:chOff x="2451100" y="1968500"/>
            <a:chExt cx="3200400" cy="825500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2451100" y="1968500"/>
              <a:ext cx="3200400" cy="825500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2933700" y="2184400"/>
              <a:ext cx="2222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sz="2000" b="0" i="0" u="none" strike="noStrike" dirty="0">
                  <a:solidFill>
                    <a:srgbClr val="EB7F3A"/>
                  </a:solidFill>
                  <a:ea typeface="Pretendard SemiBold"/>
                </a:rPr>
                <a:t>사용자</a:t>
              </a:r>
              <a:r>
                <a:rPr lang="en-US" sz="2000" b="0" i="0" u="none" strike="noStrike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dirty="0">
                  <a:solidFill>
                    <a:srgbClr val="EB7F3A"/>
                  </a:solidFill>
                  <a:ea typeface="Pretendard SemiBold"/>
                </a:rPr>
                <a:t>요구</a:t>
              </a:r>
              <a:r>
                <a:rPr lang="en-US" sz="2000" b="0" i="0" u="none" strike="noStrike" dirty="0">
                  <a:solidFill>
                    <a:srgbClr val="EB7F3A"/>
                  </a:solidFill>
                  <a:latin typeface="Pretendard SemiBold"/>
                </a:rPr>
                <a:t> </a:t>
              </a:r>
              <a:r>
                <a:rPr lang="ko-KR" sz="2000" b="0" i="0" u="none" strike="noStrike" dirty="0">
                  <a:solidFill>
                    <a:srgbClr val="EB7F3A"/>
                  </a:solidFill>
                  <a:ea typeface="Pretendard SemiBold"/>
                </a:rPr>
                <a:t>사항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22">
            <a:extLst>
              <a:ext uri="{FF2B5EF4-FFF2-40B4-BE49-F238E27FC236}">
                <a16:creationId xmlns:a16="http://schemas.microsoft.com/office/drawing/2014/main" id="{089351C1-C9AA-8DFA-B72C-9DF5E22FFB73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b="0" i="0" u="none" strike="noStrike" dirty="0">
                <a:solidFill>
                  <a:srgbClr val="515151"/>
                </a:solidFill>
                <a:latin typeface="Pretendard SemiBold"/>
                <a:ea typeface="Pretendard SemiBold"/>
              </a:rPr>
              <a:t>상세 기획 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– 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요구 사항 조사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AE6B1F7-A377-2032-BCDB-B04CA92BF255}"/>
              </a:ext>
            </a:extLst>
          </p:cNvPr>
          <p:cNvGrpSpPr/>
          <p:nvPr/>
        </p:nvGrpSpPr>
        <p:grpSpPr>
          <a:xfrm>
            <a:off x="5614752" y="3251200"/>
            <a:ext cx="3420557" cy="2790147"/>
            <a:chOff x="1797050" y="2438400"/>
            <a:chExt cx="3721100" cy="3035300"/>
          </a:xfrm>
        </p:grpSpPr>
        <p:pic>
          <p:nvPicPr>
            <p:cNvPr id="125" name="Picture 26">
              <a:extLst>
                <a:ext uri="{FF2B5EF4-FFF2-40B4-BE49-F238E27FC236}">
                  <a16:creationId xmlns:a16="http://schemas.microsoft.com/office/drawing/2014/main" id="{E884E7E2-06F6-FAF2-4609-482A2224C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126" name="Picture 27">
              <a:extLst>
                <a:ext uri="{FF2B5EF4-FFF2-40B4-BE49-F238E27FC236}">
                  <a16:creationId xmlns:a16="http://schemas.microsoft.com/office/drawing/2014/main" id="{A363A2E9-6B1D-77C9-C9C2-9AF87A11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127" name="TextBox 14">
              <a:extLst>
                <a:ext uri="{FF2B5EF4-FFF2-40B4-BE49-F238E27FC236}">
                  <a16:creationId xmlns:a16="http://schemas.microsoft.com/office/drawing/2014/main" id="{DF453EFD-FF2F-3467-4510-6F388C4DB073}"/>
                </a:ext>
              </a:extLst>
            </p:cNvPr>
            <p:cNvSpPr txBox="1"/>
            <p:nvPr/>
          </p:nvSpPr>
          <p:spPr>
            <a:xfrm>
              <a:off x="2711450" y="2584450"/>
              <a:ext cx="1892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2200" b="0" i="0" u="none" strike="noStrike" dirty="0">
                  <a:solidFill>
                    <a:srgbClr val="FFFFFF"/>
                  </a:solidFill>
                  <a:ea typeface="Pretendard SemiBold"/>
                </a:rPr>
                <a:t>페이지</a:t>
              </a:r>
              <a:r>
                <a:rPr lang="en-US" sz="2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2200" b="0" i="0" u="none" strike="noStrike" dirty="0">
                  <a:solidFill>
                    <a:srgbClr val="FFFFFF"/>
                  </a:solidFill>
                  <a:ea typeface="Pretendard SemiBold"/>
                </a:rPr>
                <a:t>구분</a:t>
              </a:r>
            </a:p>
          </p:txBody>
        </p:sp>
        <p:sp>
          <p:nvSpPr>
            <p:cNvPr id="128" name="TextBox 16">
              <a:extLst>
                <a:ext uri="{FF2B5EF4-FFF2-40B4-BE49-F238E27FC236}">
                  <a16:creationId xmlns:a16="http://schemas.microsoft.com/office/drawing/2014/main" id="{D7DDA8FD-80C5-9E12-78D6-8F6AE6F85B4F}"/>
                </a:ext>
              </a:extLst>
            </p:cNvPr>
            <p:cNvSpPr txBox="1"/>
            <p:nvPr/>
          </p:nvSpPr>
          <p:spPr>
            <a:xfrm>
              <a:off x="2830512" y="3248025"/>
              <a:ext cx="16383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로그인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페이지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기능</a:t>
              </a:r>
            </a:p>
          </p:txBody>
        </p:sp>
        <p:sp>
          <p:nvSpPr>
            <p:cNvPr id="129" name="TextBox 17">
              <a:extLst>
                <a:ext uri="{FF2B5EF4-FFF2-40B4-BE49-F238E27FC236}">
                  <a16:creationId xmlns:a16="http://schemas.microsoft.com/office/drawing/2014/main" id="{21F9646C-EEDA-4CD8-DFB8-3A2E0977ACA9}"/>
                </a:ext>
              </a:extLst>
            </p:cNvPr>
            <p:cNvSpPr txBox="1"/>
            <p:nvPr/>
          </p:nvSpPr>
          <p:spPr>
            <a:xfrm>
              <a:off x="1906106" y="3552825"/>
              <a:ext cx="3481599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로그인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시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입력한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데이터가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회원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테이블의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정보와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일치하는지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확인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후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세션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생성하여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로그인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유지</a:t>
              </a:r>
            </a:p>
          </p:txBody>
        </p:sp>
        <p:sp>
          <p:nvSpPr>
            <p:cNvPr id="130" name="TextBox 18">
              <a:extLst>
                <a:ext uri="{FF2B5EF4-FFF2-40B4-BE49-F238E27FC236}">
                  <a16:creationId xmlns:a16="http://schemas.microsoft.com/office/drawing/2014/main" id="{83DBCFA3-DA33-17C9-7524-32AB8EB332CE}"/>
                </a:ext>
              </a:extLst>
            </p:cNvPr>
            <p:cNvSpPr txBox="1"/>
            <p:nvPr/>
          </p:nvSpPr>
          <p:spPr>
            <a:xfrm>
              <a:off x="2614612" y="4733925"/>
              <a:ext cx="20574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주식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정보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확인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페이지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기능</a:t>
              </a:r>
            </a:p>
          </p:txBody>
        </p:sp>
        <p:sp>
          <p:nvSpPr>
            <p:cNvPr id="131" name="TextBox 19">
              <a:extLst>
                <a:ext uri="{FF2B5EF4-FFF2-40B4-BE49-F238E27FC236}">
                  <a16:creationId xmlns:a16="http://schemas.microsoft.com/office/drawing/2014/main" id="{0D54CEBA-E8DC-2524-F77E-8B990158B768}"/>
                </a:ext>
              </a:extLst>
            </p:cNvPr>
            <p:cNvSpPr txBox="1"/>
            <p:nvPr/>
          </p:nvSpPr>
          <p:spPr>
            <a:xfrm>
              <a:off x="2855912" y="4035425"/>
              <a:ext cx="1574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회원가입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페이지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기능</a:t>
              </a:r>
            </a:p>
          </p:txBody>
        </p:sp>
        <p:sp>
          <p:nvSpPr>
            <p:cNvPr id="132" name="TextBox 20">
              <a:extLst>
                <a:ext uri="{FF2B5EF4-FFF2-40B4-BE49-F238E27FC236}">
                  <a16:creationId xmlns:a16="http://schemas.microsoft.com/office/drawing/2014/main" id="{9E7DEAA7-D6CC-D4B2-A27C-A80A9A5778A4}"/>
                </a:ext>
              </a:extLst>
            </p:cNvPr>
            <p:cNvSpPr txBox="1"/>
            <p:nvPr/>
          </p:nvSpPr>
          <p:spPr>
            <a:xfrm>
              <a:off x="2195512" y="4352925"/>
              <a:ext cx="2832100" cy="203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회원가입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시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회원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테이블에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회원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정보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저장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 </a:t>
              </a:r>
            </a:p>
          </p:txBody>
        </p:sp>
        <p:sp>
          <p:nvSpPr>
            <p:cNvPr id="133" name="TextBox 21">
              <a:extLst>
                <a:ext uri="{FF2B5EF4-FFF2-40B4-BE49-F238E27FC236}">
                  <a16:creationId xmlns:a16="http://schemas.microsoft.com/office/drawing/2014/main" id="{80BA0EB7-3E67-A8D9-6C50-8C5198F287CD}"/>
                </a:ext>
              </a:extLst>
            </p:cNvPr>
            <p:cNvSpPr txBox="1"/>
            <p:nvPr/>
          </p:nvSpPr>
          <p:spPr>
            <a:xfrm>
              <a:off x="1906106" y="5077231"/>
              <a:ext cx="3481599" cy="2486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해당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종목에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대한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정보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등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최근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종목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정보</a:t>
              </a:r>
              <a:r>
                <a:rPr lang="en-US" sz="1200" b="0" i="0" u="none" strike="noStrike" dirty="0">
                  <a:solidFill>
                    <a:srgbClr val="FFFFFF"/>
                  </a:solidFill>
                  <a:latin typeface="Pretendard SemiBold"/>
                </a:rPr>
                <a:t> </a:t>
              </a:r>
              <a:r>
                <a:rPr lang="ko-KR" sz="1200" b="0" i="0" u="none" strike="noStrike" dirty="0">
                  <a:solidFill>
                    <a:srgbClr val="FFFFFF"/>
                  </a:solidFill>
                  <a:ea typeface="Pretendard SemiBold"/>
                </a:rPr>
                <a:t>확인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5520170-9223-075B-C57B-28A51C9E435E}"/>
              </a:ext>
            </a:extLst>
          </p:cNvPr>
          <p:cNvGrpSpPr/>
          <p:nvPr/>
        </p:nvGrpSpPr>
        <p:grpSpPr>
          <a:xfrm>
            <a:off x="5614752" y="6155909"/>
            <a:ext cx="3420557" cy="2790147"/>
            <a:chOff x="1797050" y="2438400"/>
            <a:chExt cx="3721100" cy="3035300"/>
          </a:xfrm>
        </p:grpSpPr>
        <p:pic>
          <p:nvPicPr>
            <p:cNvPr id="165" name="Picture 26">
              <a:extLst>
                <a:ext uri="{FF2B5EF4-FFF2-40B4-BE49-F238E27FC236}">
                  <a16:creationId xmlns:a16="http://schemas.microsoft.com/office/drawing/2014/main" id="{E5F8AFBD-D735-2638-3A66-1E61C2C6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166" name="Picture 27">
              <a:extLst>
                <a:ext uri="{FF2B5EF4-FFF2-40B4-BE49-F238E27FC236}">
                  <a16:creationId xmlns:a16="http://schemas.microsoft.com/office/drawing/2014/main" id="{88CEBEA9-AECE-FC31-8016-A6B71D42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167" name="TextBox 14">
              <a:extLst>
                <a:ext uri="{FF2B5EF4-FFF2-40B4-BE49-F238E27FC236}">
                  <a16:creationId xmlns:a16="http://schemas.microsoft.com/office/drawing/2014/main" id="{15B686FF-9E25-CF6F-5313-44B38F4C2C93}"/>
                </a:ext>
              </a:extLst>
            </p:cNvPr>
            <p:cNvSpPr txBox="1"/>
            <p:nvPr/>
          </p:nvSpPr>
          <p:spPr>
            <a:xfrm>
              <a:off x="2711450" y="2584450"/>
              <a:ext cx="1892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b="0" i="0" u="none" strike="noStrike" dirty="0">
                  <a:solidFill>
                    <a:srgbClr val="FFFFFF"/>
                  </a:solidFill>
                  <a:ea typeface="Pretendard SemiBold"/>
                </a:rPr>
                <a:t>프론트 엔드</a:t>
              </a:r>
              <a:endParaRPr lang="ko-KR" sz="22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171" name="TextBox 19">
              <a:extLst>
                <a:ext uri="{FF2B5EF4-FFF2-40B4-BE49-F238E27FC236}">
                  <a16:creationId xmlns:a16="http://schemas.microsoft.com/office/drawing/2014/main" id="{6310B65A-E95F-98CA-1EB4-359CA62EBAB1}"/>
                </a:ext>
              </a:extLst>
            </p:cNvPr>
            <p:cNvSpPr txBox="1"/>
            <p:nvPr/>
          </p:nvSpPr>
          <p:spPr>
            <a:xfrm>
              <a:off x="2870199" y="3818579"/>
              <a:ext cx="1574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altLang="en-US" sz="1400" b="0" i="0" u="none" strike="noStrike" dirty="0">
                  <a:solidFill>
                    <a:srgbClr val="FFFFFF"/>
                  </a:solidFill>
                  <a:ea typeface="Pretendard SemiBold"/>
                </a:rPr>
                <a:t>사용자 인터페이스</a:t>
              </a:r>
              <a:endParaRPr lang="ko-KR" sz="14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172" name="TextBox 20">
              <a:extLst>
                <a:ext uri="{FF2B5EF4-FFF2-40B4-BE49-F238E27FC236}">
                  <a16:creationId xmlns:a16="http://schemas.microsoft.com/office/drawing/2014/main" id="{E3274041-02D3-9F82-4C48-0551DAE035C6}"/>
                </a:ext>
              </a:extLst>
            </p:cNvPr>
            <p:cNvSpPr txBox="1"/>
            <p:nvPr/>
          </p:nvSpPr>
          <p:spPr>
            <a:xfrm>
              <a:off x="2241550" y="4155474"/>
              <a:ext cx="2832100" cy="4144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dirty="0" err="1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Streamlit</a:t>
              </a:r>
              <a:r>
                <a:rPr lang="en-US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</a:t>
              </a:r>
              <a:r>
                <a:rPr lang="ko-KR" altLang="en-US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라이브러리</a:t>
              </a:r>
              <a:r>
                <a:rPr lang="en-US" altLang="ko-KR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</a:t>
              </a:r>
              <a:r>
                <a:rPr lang="ko-KR" altLang="en-US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및</a:t>
              </a:r>
              <a:endParaRPr lang="en-US" altLang="ko-KR" sz="1400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 HTML, CSS</a:t>
              </a:r>
              <a:r>
                <a:rPr lang="ko-KR" altLang="en-US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를 사용하여 구현</a:t>
              </a:r>
              <a:endParaRPr lang="en-US" sz="1400" b="0" i="0" u="none" strike="noStrike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09BCC311-8495-B9B2-EFD4-BFFF08B3AFB5}"/>
              </a:ext>
            </a:extLst>
          </p:cNvPr>
          <p:cNvGrpSpPr/>
          <p:nvPr/>
        </p:nvGrpSpPr>
        <p:grpSpPr>
          <a:xfrm>
            <a:off x="9188323" y="3251200"/>
            <a:ext cx="3420557" cy="2790147"/>
            <a:chOff x="1797050" y="2438400"/>
            <a:chExt cx="3721100" cy="3035300"/>
          </a:xfrm>
        </p:grpSpPr>
        <p:pic>
          <p:nvPicPr>
            <p:cNvPr id="195" name="Picture 26">
              <a:extLst>
                <a:ext uri="{FF2B5EF4-FFF2-40B4-BE49-F238E27FC236}">
                  <a16:creationId xmlns:a16="http://schemas.microsoft.com/office/drawing/2014/main" id="{AFF37B69-BF9A-42B8-F51C-F7C02D78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196" name="Picture 27">
              <a:extLst>
                <a:ext uri="{FF2B5EF4-FFF2-40B4-BE49-F238E27FC236}">
                  <a16:creationId xmlns:a16="http://schemas.microsoft.com/office/drawing/2014/main" id="{29A076C8-F3EC-002E-1713-74392CE2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197" name="TextBox 14">
              <a:extLst>
                <a:ext uri="{FF2B5EF4-FFF2-40B4-BE49-F238E27FC236}">
                  <a16:creationId xmlns:a16="http://schemas.microsoft.com/office/drawing/2014/main" id="{763ED61C-3AD4-57B5-AED7-ACCD092AFCE4}"/>
                </a:ext>
              </a:extLst>
            </p:cNvPr>
            <p:cNvSpPr txBox="1"/>
            <p:nvPr/>
          </p:nvSpPr>
          <p:spPr>
            <a:xfrm>
              <a:off x="2287587" y="2584450"/>
              <a:ext cx="2740024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dirty="0">
                  <a:solidFill>
                    <a:srgbClr val="FFFFFF"/>
                  </a:solidFill>
                  <a:ea typeface="Pretendard SemiBold"/>
                </a:rPr>
                <a:t>데이터 관리 및 처리</a:t>
              </a:r>
              <a:endParaRPr lang="ko-KR" sz="22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01" name="TextBox 19">
              <a:extLst>
                <a:ext uri="{FF2B5EF4-FFF2-40B4-BE49-F238E27FC236}">
                  <a16:creationId xmlns:a16="http://schemas.microsoft.com/office/drawing/2014/main" id="{E209D9EA-1685-8A8E-B523-8E02D73E7781}"/>
                </a:ext>
              </a:extLst>
            </p:cNvPr>
            <p:cNvSpPr txBox="1"/>
            <p:nvPr/>
          </p:nvSpPr>
          <p:spPr>
            <a:xfrm>
              <a:off x="1914623" y="4317358"/>
              <a:ext cx="3481599" cy="5810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ctr">
                <a:lnSpc>
                  <a:spcPct val="99600"/>
                </a:lnSpc>
                <a:buFontTx/>
                <a:buChar char="-"/>
              </a:pPr>
              <a:r>
                <a:rPr lang="ko-KR" altLang="en-US" sz="1500" b="0" i="0" u="none" strike="noStrike" dirty="0">
                  <a:solidFill>
                    <a:srgbClr val="FFFFFF"/>
                  </a:solidFill>
                  <a:ea typeface="Pretendard SemiBold"/>
                </a:rPr>
                <a:t>정보 </a:t>
              </a:r>
              <a:r>
                <a:rPr lang="ko-KR" altLang="en-US" sz="1500" dirty="0">
                  <a:solidFill>
                    <a:srgbClr val="FFFFFF"/>
                  </a:solidFill>
                  <a:ea typeface="Pretendard SemiBold"/>
                </a:rPr>
                <a:t>제공에 필요한 데이터를 </a:t>
              </a:r>
              <a:endParaRPr lang="en-US" altLang="ko-KR" sz="1500" dirty="0">
                <a:solidFill>
                  <a:srgbClr val="FFFFFF"/>
                </a:solidFill>
                <a:ea typeface="Pretendard SemiBold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500" dirty="0">
                  <a:solidFill>
                    <a:srgbClr val="FFFFFF"/>
                  </a:solidFill>
                  <a:ea typeface="Pretendard SemiBold"/>
                </a:rPr>
                <a:t>추출</a:t>
              </a:r>
              <a:r>
                <a:rPr lang="en-US" altLang="ko-KR" sz="1500" dirty="0">
                  <a:solidFill>
                    <a:srgbClr val="FFFFFF"/>
                  </a:solidFill>
                  <a:ea typeface="Pretendard SemiBold"/>
                </a:rPr>
                <a:t>,</a:t>
              </a:r>
              <a:r>
                <a:rPr lang="ko-KR" altLang="en-US" sz="1500" dirty="0">
                  <a:solidFill>
                    <a:srgbClr val="FFFFFF"/>
                  </a:solidFill>
                  <a:ea typeface="Pretendard SemiBold"/>
                </a:rPr>
                <a:t> 가공하여 제공</a:t>
              </a:r>
              <a:endParaRPr lang="ko-KR" sz="15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304" name="TextBox 19">
              <a:extLst>
                <a:ext uri="{FF2B5EF4-FFF2-40B4-BE49-F238E27FC236}">
                  <a16:creationId xmlns:a16="http://schemas.microsoft.com/office/drawing/2014/main" id="{004F237A-4F0F-5E66-DD57-9B12B0650A74}"/>
                </a:ext>
              </a:extLst>
            </p:cNvPr>
            <p:cNvSpPr txBox="1"/>
            <p:nvPr/>
          </p:nvSpPr>
          <p:spPr>
            <a:xfrm>
              <a:off x="2086933" y="3611968"/>
              <a:ext cx="3216297" cy="5810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5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altLang="en-US" sz="1500" b="0" i="0" u="none" strike="noStrike" dirty="0" err="1">
                  <a:solidFill>
                    <a:srgbClr val="FFFFFF"/>
                  </a:solidFill>
                  <a:ea typeface="Pretendard SemiBold"/>
                </a:rPr>
                <a:t>크롤링</a:t>
              </a:r>
              <a:r>
                <a:rPr lang="ko-KR" altLang="en-US" sz="1500" b="0" i="0" u="none" strike="noStrike" dirty="0">
                  <a:solidFill>
                    <a:srgbClr val="FFFFFF"/>
                  </a:solidFill>
                  <a:ea typeface="Pretendard SemiBold"/>
                </a:rPr>
                <a:t> 및 라이브러리를 사용하여 </a:t>
              </a:r>
              <a:endParaRPr lang="en-US" altLang="ko-KR" sz="1500" b="0" i="0" u="none" strike="noStrike" dirty="0">
                <a:solidFill>
                  <a:srgbClr val="FFFFFF"/>
                </a:solidFill>
                <a:ea typeface="Pretendard SemiBold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500" b="0" i="0" u="none" strike="noStrike" dirty="0">
                  <a:solidFill>
                    <a:srgbClr val="FFFFFF"/>
                  </a:solidFill>
                  <a:ea typeface="Pretendard SemiBold"/>
                </a:rPr>
                <a:t>종목 정보를 테이블로 저장</a:t>
              </a:r>
              <a:endParaRPr lang="ko-KR" sz="15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CA65347B-4736-8D43-9817-E8B59BE908CA}"/>
              </a:ext>
            </a:extLst>
          </p:cNvPr>
          <p:cNvGrpSpPr/>
          <p:nvPr/>
        </p:nvGrpSpPr>
        <p:grpSpPr>
          <a:xfrm>
            <a:off x="9188323" y="6155909"/>
            <a:ext cx="3420557" cy="2790147"/>
            <a:chOff x="1797050" y="2438400"/>
            <a:chExt cx="3721100" cy="3035300"/>
          </a:xfrm>
        </p:grpSpPr>
        <p:pic>
          <p:nvPicPr>
            <p:cNvPr id="205" name="Picture 26">
              <a:extLst>
                <a:ext uri="{FF2B5EF4-FFF2-40B4-BE49-F238E27FC236}">
                  <a16:creationId xmlns:a16="http://schemas.microsoft.com/office/drawing/2014/main" id="{590E0D2F-6541-D855-7C27-95A0BBCC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206" name="Picture 27">
              <a:extLst>
                <a:ext uri="{FF2B5EF4-FFF2-40B4-BE49-F238E27FC236}">
                  <a16:creationId xmlns:a16="http://schemas.microsoft.com/office/drawing/2014/main" id="{E36D572A-2B45-0FA3-004C-63CA4F050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207" name="TextBox 14">
              <a:extLst>
                <a:ext uri="{FF2B5EF4-FFF2-40B4-BE49-F238E27FC236}">
                  <a16:creationId xmlns:a16="http://schemas.microsoft.com/office/drawing/2014/main" id="{367C8696-6CBC-00E5-E39B-0DC35D9609B1}"/>
                </a:ext>
              </a:extLst>
            </p:cNvPr>
            <p:cNvSpPr txBox="1"/>
            <p:nvPr/>
          </p:nvSpPr>
          <p:spPr>
            <a:xfrm>
              <a:off x="2711450" y="2584450"/>
              <a:ext cx="1892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b="0" i="0" u="none" strike="noStrike" dirty="0">
                  <a:solidFill>
                    <a:srgbClr val="FFFFFF"/>
                  </a:solidFill>
                  <a:ea typeface="Pretendard SemiBold"/>
                </a:rPr>
                <a:t>백 엔드</a:t>
              </a:r>
              <a:endParaRPr lang="ko-KR" sz="22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08" name="TextBox 16">
              <a:extLst>
                <a:ext uri="{FF2B5EF4-FFF2-40B4-BE49-F238E27FC236}">
                  <a16:creationId xmlns:a16="http://schemas.microsoft.com/office/drawing/2014/main" id="{B8991DAA-55EB-E436-5283-9F7B067FDFF6}"/>
                </a:ext>
              </a:extLst>
            </p:cNvPr>
            <p:cNvSpPr txBox="1"/>
            <p:nvPr/>
          </p:nvSpPr>
          <p:spPr>
            <a:xfrm>
              <a:off x="2830512" y="3511549"/>
              <a:ext cx="16383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b="0" i="0" u="none" strike="noStrike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altLang="en-US" sz="1400" b="0" i="0" u="none" strike="noStrike" dirty="0">
                  <a:solidFill>
                    <a:srgbClr val="FFFFFF"/>
                  </a:solidFill>
                  <a:ea typeface="Pretendard SemiBold"/>
                </a:rPr>
                <a:t>프로그래밍 언어</a:t>
              </a:r>
              <a:endParaRPr lang="ko-KR" sz="14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09" name="TextBox 17">
              <a:extLst>
                <a:ext uri="{FF2B5EF4-FFF2-40B4-BE49-F238E27FC236}">
                  <a16:creationId xmlns:a16="http://schemas.microsoft.com/office/drawing/2014/main" id="{4058DAEE-59A5-B4BF-F9AE-0AFF12CF64E8}"/>
                </a:ext>
              </a:extLst>
            </p:cNvPr>
            <p:cNvSpPr txBox="1"/>
            <p:nvPr/>
          </p:nvSpPr>
          <p:spPr>
            <a:xfrm>
              <a:off x="2068512" y="3816349"/>
              <a:ext cx="30988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Python</a:t>
              </a:r>
              <a:r>
                <a:rPr lang="ko-KR" altLang="en-US" sz="1400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언어를 기반으로 구현</a:t>
              </a:r>
              <a:endParaRPr lang="ko-KR" sz="1400" b="0" i="0" u="none" strike="noStrike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  <p:sp>
          <p:nvSpPr>
            <p:cNvPr id="210" name="TextBox 18">
              <a:extLst>
                <a:ext uri="{FF2B5EF4-FFF2-40B4-BE49-F238E27FC236}">
                  <a16:creationId xmlns:a16="http://schemas.microsoft.com/office/drawing/2014/main" id="{C765064E-C4D3-2E91-026C-77650244AFDA}"/>
                </a:ext>
              </a:extLst>
            </p:cNvPr>
            <p:cNvSpPr txBox="1"/>
            <p:nvPr/>
          </p:nvSpPr>
          <p:spPr>
            <a:xfrm>
              <a:off x="2614612" y="4360055"/>
              <a:ext cx="2057399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dirty="0">
                  <a:solidFill>
                    <a:srgbClr val="FFFFFF"/>
                  </a:solidFill>
                  <a:ea typeface="Pretendard SemiBold"/>
                </a:rPr>
                <a:t>- </a:t>
              </a:r>
              <a:r>
                <a:rPr lang="ko-KR" altLang="en-US" sz="1400" dirty="0">
                  <a:solidFill>
                    <a:srgbClr val="FFFFFF"/>
                  </a:solidFill>
                  <a:ea typeface="Pretendard SemiBold"/>
                </a:rPr>
                <a:t>데이터베이스 관리</a:t>
              </a:r>
              <a:endParaRPr lang="ko-KR" sz="14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13" name="TextBox 21">
              <a:extLst>
                <a:ext uri="{FF2B5EF4-FFF2-40B4-BE49-F238E27FC236}">
                  <a16:creationId xmlns:a16="http://schemas.microsoft.com/office/drawing/2014/main" id="{3E2E2153-63FB-F4FF-7C21-B7CA12EDD8D2}"/>
                </a:ext>
              </a:extLst>
            </p:cNvPr>
            <p:cNvSpPr txBox="1"/>
            <p:nvPr/>
          </p:nvSpPr>
          <p:spPr>
            <a:xfrm>
              <a:off x="2322512" y="4702955"/>
              <a:ext cx="2590800" cy="203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b="0" i="0" u="none" strike="noStrike" dirty="0">
                  <a:solidFill>
                    <a:srgbClr val="FFFFFF"/>
                  </a:solidFill>
                  <a:ea typeface="Pretendard SemiBold"/>
                </a:rPr>
                <a:t>MySQL</a:t>
              </a:r>
              <a:r>
                <a:rPr lang="ko-KR" altLang="en-US" sz="1400" b="0" i="0" u="none" strike="noStrike" dirty="0">
                  <a:solidFill>
                    <a:srgbClr val="FFFFFF"/>
                  </a:solidFill>
                  <a:ea typeface="Pretendard SemiBold"/>
                </a:rPr>
                <a:t>을 사용하여 데이터 관리</a:t>
              </a:r>
              <a:endParaRPr lang="ko-KR" sz="14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96B60022-C52D-B39B-A5ED-39678EDC71DF}"/>
              </a:ext>
            </a:extLst>
          </p:cNvPr>
          <p:cNvGrpSpPr/>
          <p:nvPr/>
        </p:nvGrpSpPr>
        <p:grpSpPr>
          <a:xfrm>
            <a:off x="12761894" y="3219095"/>
            <a:ext cx="3420557" cy="2790147"/>
            <a:chOff x="1797050" y="2438400"/>
            <a:chExt cx="3721100" cy="3035300"/>
          </a:xfrm>
        </p:grpSpPr>
        <p:pic>
          <p:nvPicPr>
            <p:cNvPr id="255" name="Picture 26">
              <a:extLst>
                <a:ext uri="{FF2B5EF4-FFF2-40B4-BE49-F238E27FC236}">
                  <a16:creationId xmlns:a16="http://schemas.microsoft.com/office/drawing/2014/main" id="{E0428984-3F2E-2629-A2EB-8FEA1244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256" name="Picture 27">
              <a:extLst>
                <a:ext uri="{FF2B5EF4-FFF2-40B4-BE49-F238E27FC236}">
                  <a16:creationId xmlns:a16="http://schemas.microsoft.com/office/drawing/2014/main" id="{80977B64-9F06-D1E6-A448-5D38B11E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257" name="TextBox 14">
              <a:extLst>
                <a:ext uri="{FF2B5EF4-FFF2-40B4-BE49-F238E27FC236}">
                  <a16:creationId xmlns:a16="http://schemas.microsoft.com/office/drawing/2014/main" id="{AB14E3C0-D692-8ED7-E26A-8DFFB0B33726}"/>
                </a:ext>
              </a:extLst>
            </p:cNvPr>
            <p:cNvSpPr txBox="1"/>
            <p:nvPr/>
          </p:nvSpPr>
          <p:spPr>
            <a:xfrm>
              <a:off x="2711450" y="2584450"/>
              <a:ext cx="1892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dirty="0">
                  <a:solidFill>
                    <a:srgbClr val="FFFFFF"/>
                  </a:solidFill>
                  <a:ea typeface="Pretendard SemiBold"/>
                </a:rPr>
                <a:t>머신 러닝</a:t>
              </a:r>
              <a:endParaRPr lang="ko-KR" sz="22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62" name="TextBox 20">
              <a:extLst>
                <a:ext uri="{FF2B5EF4-FFF2-40B4-BE49-F238E27FC236}">
                  <a16:creationId xmlns:a16="http://schemas.microsoft.com/office/drawing/2014/main" id="{A732482B-EB98-F38A-F80A-536F91F2C2D9}"/>
                </a:ext>
              </a:extLst>
            </p:cNvPr>
            <p:cNvSpPr txBox="1"/>
            <p:nvPr/>
          </p:nvSpPr>
          <p:spPr>
            <a:xfrm>
              <a:off x="1947317" y="3765371"/>
              <a:ext cx="3420566" cy="958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400" dirty="0">
                  <a:solidFill>
                    <a:srgbClr val="FFFFFF"/>
                  </a:solidFill>
                  <a:latin typeface="Pretendard SemiBold"/>
                  <a:ea typeface="Pretendard SemiBold"/>
                </a:rPr>
                <a:t>- </a:t>
              </a:r>
              <a:r>
                <a:rPr lang="ko-KR" altLang="en-US" sz="1400" dirty="0">
                  <a:solidFill>
                    <a:srgbClr val="FFFFFF"/>
                  </a:solidFill>
                  <a:latin typeface="Pretendard SemiBold"/>
                  <a:ea typeface="Pretendard SemiBold"/>
                </a:rPr>
                <a:t>머신 러닝 모델을 이용하여 </a:t>
              </a:r>
              <a:endParaRPr lang="en-US" altLang="ko-KR" sz="1400" dirty="0">
                <a:solidFill>
                  <a:srgbClr val="FFFFFF"/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400" dirty="0">
                  <a:solidFill>
                    <a:srgbClr val="FFFFFF"/>
                  </a:solidFill>
                  <a:latin typeface="Pretendard SemiBold"/>
                  <a:ea typeface="Pretendard SemiBold"/>
                </a:rPr>
                <a:t>사용자가 선택한 종목의 주식 가격 변동 예측</a:t>
              </a:r>
              <a:endParaRPr lang="en-US" sz="1400" b="0" i="0" u="none" strike="noStrike" dirty="0">
                <a:solidFill>
                  <a:srgbClr val="FFFFFF"/>
                </a:solidFill>
                <a:latin typeface="Pretendard SemiBold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BBBB5EFA-B370-8B95-8C9F-283186248291}"/>
              </a:ext>
            </a:extLst>
          </p:cNvPr>
          <p:cNvGrpSpPr/>
          <p:nvPr/>
        </p:nvGrpSpPr>
        <p:grpSpPr>
          <a:xfrm>
            <a:off x="12761894" y="6123804"/>
            <a:ext cx="3420557" cy="2790147"/>
            <a:chOff x="1797050" y="2438400"/>
            <a:chExt cx="3721100" cy="3035300"/>
          </a:xfrm>
        </p:grpSpPr>
        <p:pic>
          <p:nvPicPr>
            <p:cNvPr id="265" name="Picture 26">
              <a:extLst>
                <a:ext uri="{FF2B5EF4-FFF2-40B4-BE49-F238E27FC236}">
                  <a16:creationId xmlns:a16="http://schemas.microsoft.com/office/drawing/2014/main" id="{ADEE59C2-E22E-5335-FDEA-80C09035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050" y="2438400"/>
              <a:ext cx="3721100" cy="3035300"/>
            </a:xfrm>
            <a:prstGeom prst="rect">
              <a:avLst/>
            </a:prstGeom>
            <a:effectLst>
              <a:outerShdw dir="5400000">
                <a:srgbClr val="000000">
                  <a:alpha val="18000"/>
                </a:srgbClr>
              </a:outerShdw>
            </a:effectLst>
          </p:spPr>
        </p:pic>
        <p:pic>
          <p:nvPicPr>
            <p:cNvPr id="266" name="Picture 27">
              <a:extLst>
                <a:ext uri="{FF2B5EF4-FFF2-40B4-BE49-F238E27FC236}">
                  <a16:creationId xmlns:a16="http://schemas.microsoft.com/office/drawing/2014/main" id="{7A7F99DA-1AB6-7BF8-77ED-C5D5C84E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8650" y="3187700"/>
              <a:ext cx="3441700" cy="12700"/>
            </a:xfrm>
            <a:prstGeom prst="rect">
              <a:avLst/>
            </a:prstGeom>
          </p:spPr>
        </p:pic>
        <p:sp>
          <p:nvSpPr>
            <p:cNvPr id="267" name="TextBox 14">
              <a:extLst>
                <a:ext uri="{FF2B5EF4-FFF2-40B4-BE49-F238E27FC236}">
                  <a16:creationId xmlns:a16="http://schemas.microsoft.com/office/drawing/2014/main" id="{396D5A68-84C8-7A9A-23C5-73305E17B086}"/>
                </a:ext>
              </a:extLst>
            </p:cNvPr>
            <p:cNvSpPr txBox="1"/>
            <p:nvPr/>
          </p:nvSpPr>
          <p:spPr>
            <a:xfrm>
              <a:off x="2711450" y="2584450"/>
              <a:ext cx="18923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b="0" i="0" u="none" strike="noStrike" dirty="0">
                  <a:solidFill>
                    <a:srgbClr val="FFFFFF"/>
                  </a:solidFill>
                  <a:ea typeface="Pretendard SemiBold"/>
                </a:rPr>
                <a:t>머신 러닝</a:t>
              </a:r>
              <a:endParaRPr lang="ko-KR" sz="2200" b="0" i="0" u="none" strike="noStrike" dirty="0">
                <a:solidFill>
                  <a:srgbClr val="FFFFFF"/>
                </a:solidFill>
                <a:ea typeface="Pretendard SemiBold"/>
              </a:endParaRPr>
            </a:p>
          </p:txBody>
        </p:sp>
        <p:sp>
          <p:nvSpPr>
            <p:cNvPr id="272" name="TextBox 20">
              <a:extLst>
                <a:ext uri="{FF2B5EF4-FFF2-40B4-BE49-F238E27FC236}">
                  <a16:creationId xmlns:a16="http://schemas.microsoft.com/office/drawing/2014/main" id="{A42CE6A2-3867-B05C-D310-9C1AFEAE44C3}"/>
                </a:ext>
              </a:extLst>
            </p:cNvPr>
            <p:cNvSpPr txBox="1"/>
            <p:nvPr/>
          </p:nvSpPr>
          <p:spPr>
            <a:xfrm>
              <a:off x="1923140" y="4024610"/>
              <a:ext cx="3398705" cy="5032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400" b="0" i="0" u="none" strike="noStrike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- Scikit-learn </a:t>
              </a:r>
              <a:r>
                <a:rPr lang="ko-KR" altLang="en-US" sz="1400" b="0" i="0" u="none" strike="noStrike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라이브러리를 이용하여 </a:t>
              </a:r>
              <a:endParaRPr lang="en-US" altLang="ko-KR" sz="1400" b="0" i="0" u="none" strike="noStrike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400" b="0" i="0" u="none" strike="noStrike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선형 회귀 분석을 통한 </a:t>
              </a:r>
              <a:endParaRPr lang="en-US" altLang="ko-KR" sz="1400" b="0" i="0" u="none" strike="noStrike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400" b="0" i="0" u="none" strike="noStrike" dirty="0">
                  <a:solidFill>
                    <a:srgbClr val="FFFFFF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정확한 예측 데이터 제공</a:t>
              </a:r>
              <a:endParaRPr lang="en-US" sz="1400" b="0" i="0" u="none" strike="noStrike" dirty="0">
                <a:solidFill>
                  <a:srgbClr val="FFFFFF"/>
                </a:solidFill>
                <a:latin typeface="Pretendard SemiBold" panose="020B0604020202020204" charset="-127"/>
                <a:ea typeface="Pretendard SemiBold" panose="020B060402020202020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sp>
        <p:nvSpPr>
          <p:cNvPr id="41" name="TextBox 30">
            <a:extLst>
              <a:ext uri="{FF2B5EF4-FFF2-40B4-BE49-F238E27FC236}">
                <a16:creationId xmlns:a16="http://schemas.microsoft.com/office/drawing/2014/main" id="{860D127C-82C0-6666-3E7D-A6E95A09DDD9}"/>
              </a:ext>
            </a:extLst>
          </p:cNvPr>
          <p:cNvSpPr txBox="1"/>
          <p:nvPr/>
        </p:nvSpPr>
        <p:spPr>
          <a:xfrm>
            <a:off x="4695370" y="1695450"/>
            <a:ext cx="7801430" cy="400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i="0" u="none" strike="noStrike" dirty="0">
                <a:solidFill>
                  <a:srgbClr val="FD6F22"/>
                </a:solidFill>
                <a:latin typeface="210 OmniGothic 040" panose="020B0600000101010101" charset="-127"/>
                <a:ea typeface="210 OmniGothic 040" panose="020B0600000101010101" charset="-127"/>
              </a:rPr>
              <a:t>협업 시 사용한 도구 및 자료</a:t>
            </a:r>
            <a:endParaRPr lang="en-US" sz="3000" i="0" u="none" strike="noStrike" dirty="0">
              <a:solidFill>
                <a:srgbClr val="FD6F22"/>
              </a:solidFill>
              <a:latin typeface="210 OmniGothic 040" panose="020B0600000101010101" charset="-127"/>
              <a:ea typeface="210 OmniGothic 040" panose="020B0600000101010101" charset="-127"/>
            </a:endParaRP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E9041786-A7E6-D3A7-2CAF-505689DA508F}"/>
              </a:ext>
            </a:extLst>
          </p:cNvPr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0F469C-8F16-25C2-B952-39EE18B168A6}"/>
              </a:ext>
            </a:extLst>
          </p:cNvPr>
          <p:cNvGrpSpPr/>
          <p:nvPr/>
        </p:nvGrpSpPr>
        <p:grpSpPr>
          <a:xfrm>
            <a:off x="1968500" y="3035300"/>
            <a:ext cx="13970000" cy="5212836"/>
            <a:chOff x="1968500" y="3035300"/>
            <a:chExt cx="13970000" cy="521283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8F25B2-FB96-339B-61AA-B91192AAEF31}"/>
                </a:ext>
              </a:extLst>
            </p:cNvPr>
            <p:cNvGrpSpPr/>
            <p:nvPr/>
          </p:nvGrpSpPr>
          <p:grpSpPr>
            <a:xfrm>
              <a:off x="1968500" y="3035300"/>
              <a:ext cx="13970000" cy="1244600"/>
              <a:chOff x="1930400" y="2095500"/>
              <a:chExt cx="13970000" cy="965200"/>
            </a:xfrm>
          </p:grpSpPr>
          <p:pic>
            <p:nvPicPr>
              <p:cNvPr id="8" name="Picture 17">
                <a:extLst>
                  <a:ext uri="{FF2B5EF4-FFF2-40B4-BE49-F238E27FC236}">
                    <a16:creationId xmlns:a16="http://schemas.microsoft.com/office/drawing/2014/main" id="{91310FD3-F084-9526-186C-6D7CDD85B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0000"/>
              </a:blip>
              <a:stretch>
                <a:fillRect/>
              </a:stretch>
            </p:blipFill>
            <p:spPr>
              <a:xfrm>
                <a:off x="1930400" y="2095500"/>
                <a:ext cx="3759200" cy="965200"/>
              </a:xfrm>
              <a:prstGeom prst="rect">
                <a:avLst/>
              </a:prstGeom>
            </p:spPr>
          </p:pic>
          <p:sp>
            <p:nvSpPr>
              <p:cNvPr id="9" name="TextBox 18">
                <a:extLst>
                  <a:ext uri="{FF2B5EF4-FFF2-40B4-BE49-F238E27FC236}">
                    <a16:creationId xmlns:a16="http://schemas.microsoft.com/office/drawing/2014/main" id="{08FEE83B-60E5-EF6A-7175-AA216126A4AC}"/>
                  </a:ext>
                </a:extLst>
              </p:cNvPr>
              <p:cNvSpPr txBox="1"/>
              <p:nvPr/>
            </p:nvSpPr>
            <p:spPr>
              <a:xfrm>
                <a:off x="1981200" y="2349500"/>
                <a:ext cx="3657600" cy="43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07899"/>
                  </a:lnSpc>
                </a:pPr>
                <a:r>
                  <a:rPr lang="en-US" altLang="ko-KR" sz="2400" spc="-100" dirty="0">
                    <a:solidFill>
                      <a:srgbClr val="EB7F3A"/>
                    </a:solidFill>
                    <a:latin typeface="Pretendard SemiBold"/>
                    <a:ea typeface="Pretendard SemiBold"/>
                  </a:rPr>
                  <a:t>Git hub</a:t>
                </a:r>
                <a:endParaRPr lang="en-US" altLang="ko-KR" sz="2400" b="0" i="0" u="none" strike="noStrike" spc="-100" dirty="0">
                  <a:solidFill>
                    <a:srgbClr val="EB7F3A"/>
                  </a:solidFill>
                  <a:latin typeface="Pretendard SemiBold"/>
                </a:endParaRPr>
              </a:p>
            </p:txBody>
          </p:sp>
          <p:pic>
            <p:nvPicPr>
              <p:cNvPr id="31" name="Picture 19">
                <a:extLst>
                  <a:ext uri="{FF2B5EF4-FFF2-40B4-BE49-F238E27FC236}">
                    <a16:creationId xmlns:a16="http://schemas.microsoft.com/office/drawing/2014/main" id="{4AD36655-ACA3-6D2C-2696-C6903F7B5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0000"/>
              </a:blip>
              <a:stretch>
                <a:fillRect/>
              </a:stretch>
            </p:blipFill>
            <p:spPr>
              <a:xfrm>
                <a:off x="5676900" y="2095500"/>
                <a:ext cx="10223500" cy="965200"/>
              </a:xfrm>
              <a:prstGeom prst="rect">
                <a:avLst/>
              </a:prstGeom>
            </p:spPr>
          </p:pic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5392AE00-5BED-4422-154C-17B3FEE1FC90}"/>
                  </a:ext>
                </a:extLst>
              </p:cNvPr>
              <p:cNvSpPr txBox="1"/>
              <p:nvPr/>
            </p:nvSpPr>
            <p:spPr>
              <a:xfrm>
                <a:off x="6172200" y="2247900"/>
                <a:ext cx="9372600" cy="647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ko-KR" altLang="en-US" sz="20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프로젝트 전체 코드 저장</a:t>
                </a:r>
                <a:r>
                  <a:rPr lang="en-US" altLang="ko-KR" sz="20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</a:t>
                </a:r>
                <a:r>
                  <a:rPr lang="ko-KR" altLang="en-US" sz="20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및 공유</a:t>
                </a:r>
                <a:endParaRPr lang="en-US" altLang="ko-KR" sz="20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endParaRPr>
              </a:p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en-US" altLang="ko-KR" sz="2000" dirty="0" err="1">
                    <a:hlinkClick r:id="rId7"/>
                  </a:rPr>
                  <a:t>jinkeung</a:t>
                </a:r>
                <a:r>
                  <a:rPr lang="en-US" altLang="ko-KR" sz="2000" dirty="0">
                    <a:hlinkClick r:id="rId7"/>
                  </a:rPr>
                  <a:t>/</a:t>
                </a:r>
                <a:r>
                  <a:rPr lang="en-US" altLang="ko-KR" sz="2000" dirty="0" err="1">
                    <a:hlinkClick r:id="rId7"/>
                  </a:rPr>
                  <a:t>Stock_predict</a:t>
                </a:r>
                <a:r>
                  <a:rPr lang="en-US" altLang="ko-KR" sz="2000" dirty="0">
                    <a:hlinkClick r:id="rId7"/>
                  </a:rPr>
                  <a:t> (github.com)</a:t>
                </a:r>
                <a:r>
                  <a:rPr lang="ko-KR" altLang="en-US" sz="2000" b="0" i="0" u="none" strike="noStrike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</a:t>
                </a:r>
                <a:endParaRPr lang="en-US" altLang="ko-KR" sz="20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A3675F9-AF24-0260-EC90-542791C2165D}"/>
                </a:ext>
              </a:extLst>
            </p:cNvPr>
            <p:cNvGrpSpPr/>
            <p:nvPr/>
          </p:nvGrpSpPr>
          <p:grpSpPr>
            <a:xfrm>
              <a:off x="1968500" y="5057518"/>
              <a:ext cx="13970000" cy="1193800"/>
              <a:chOff x="1930400" y="2095500"/>
              <a:chExt cx="13970000" cy="965200"/>
            </a:xfrm>
          </p:grpSpPr>
          <p:pic>
            <p:nvPicPr>
              <p:cNvPr id="50" name="Picture 17">
                <a:extLst>
                  <a:ext uri="{FF2B5EF4-FFF2-40B4-BE49-F238E27FC236}">
                    <a16:creationId xmlns:a16="http://schemas.microsoft.com/office/drawing/2014/main" id="{633EB8D0-5205-F48D-91F7-D381E5AF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0000"/>
              </a:blip>
              <a:stretch>
                <a:fillRect/>
              </a:stretch>
            </p:blipFill>
            <p:spPr>
              <a:xfrm>
                <a:off x="1930400" y="2095500"/>
                <a:ext cx="3759200" cy="965200"/>
              </a:xfrm>
              <a:prstGeom prst="rect">
                <a:avLst/>
              </a:prstGeom>
            </p:spPr>
          </p:pic>
          <p:sp>
            <p:nvSpPr>
              <p:cNvPr id="51" name="TextBox 18">
                <a:extLst>
                  <a:ext uri="{FF2B5EF4-FFF2-40B4-BE49-F238E27FC236}">
                    <a16:creationId xmlns:a16="http://schemas.microsoft.com/office/drawing/2014/main" id="{E3EFD818-F849-0B1A-8919-DA1DED469056}"/>
                  </a:ext>
                </a:extLst>
              </p:cNvPr>
              <p:cNvSpPr txBox="1"/>
              <p:nvPr/>
            </p:nvSpPr>
            <p:spPr>
              <a:xfrm>
                <a:off x="1981200" y="2349500"/>
                <a:ext cx="3657600" cy="43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07899"/>
                  </a:lnSpc>
                </a:pPr>
                <a:r>
                  <a:rPr lang="en-US" altLang="ko-KR" sz="2400" b="0" i="0" u="none" strike="noStrike" spc="-100" dirty="0">
                    <a:solidFill>
                      <a:srgbClr val="EB7F3A"/>
                    </a:solidFill>
                    <a:latin typeface="Pretendard SemiBold"/>
                    <a:ea typeface="Pretendard SemiBold"/>
                  </a:rPr>
                  <a:t>UpNote</a:t>
                </a:r>
                <a:endParaRPr lang="en-US" altLang="ko-KR" sz="2400" b="0" i="0" u="none" strike="noStrike" spc="-100" dirty="0">
                  <a:solidFill>
                    <a:srgbClr val="EB7F3A"/>
                  </a:solidFill>
                  <a:latin typeface="Pretendard SemiBold"/>
                </a:endParaRPr>
              </a:p>
            </p:txBody>
          </p:sp>
          <p:pic>
            <p:nvPicPr>
              <p:cNvPr id="52" name="Picture 19">
                <a:extLst>
                  <a:ext uri="{FF2B5EF4-FFF2-40B4-BE49-F238E27FC236}">
                    <a16:creationId xmlns:a16="http://schemas.microsoft.com/office/drawing/2014/main" id="{363DCDAB-C13D-F943-81E0-E6FA09D73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0000"/>
              </a:blip>
              <a:stretch>
                <a:fillRect/>
              </a:stretch>
            </p:blipFill>
            <p:spPr>
              <a:xfrm>
                <a:off x="5676900" y="2095500"/>
                <a:ext cx="10223500" cy="965200"/>
              </a:xfrm>
              <a:prstGeom prst="rect">
                <a:avLst/>
              </a:prstGeom>
            </p:spPr>
          </p:pic>
          <p:sp>
            <p:nvSpPr>
              <p:cNvPr id="53" name="TextBox 20">
                <a:extLst>
                  <a:ext uri="{FF2B5EF4-FFF2-40B4-BE49-F238E27FC236}">
                    <a16:creationId xmlns:a16="http://schemas.microsoft.com/office/drawing/2014/main" id="{63B8485E-49CA-1E1C-F2B8-6CD8170CB2CB}"/>
                  </a:ext>
                </a:extLst>
              </p:cNvPr>
              <p:cNvSpPr txBox="1"/>
              <p:nvPr/>
            </p:nvSpPr>
            <p:spPr>
              <a:xfrm>
                <a:off x="6172200" y="2247900"/>
                <a:ext cx="9372600" cy="647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ko-KR" altLang="en-US" sz="18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프로젝트 및 데이터베이스 설계</a:t>
                </a:r>
                <a:r>
                  <a:rPr lang="en-US" altLang="ko-KR" sz="18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, </a:t>
                </a:r>
                <a:r>
                  <a:rPr lang="ko-KR" altLang="en-US" sz="18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구조 정리</a:t>
                </a:r>
                <a:r>
                  <a:rPr lang="en-US" altLang="ko-KR" sz="18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. </a:t>
                </a:r>
                <a:r>
                  <a:rPr lang="ko-KR" altLang="en-US" sz="1800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변수 명 등 공유</a:t>
                </a:r>
                <a:endPara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endParaRPr>
              </a:p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en-US" altLang="ko-KR" sz="1800" b="0" i="0" u="none" strike="noStrike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</a:t>
                </a:r>
                <a:r>
                  <a:rPr lang="en-US" altLang="ko-KR" sz="1800" dirty="0">
                    <a:hlinkClick r:id="rId8"/>
                  </a:rPr>
                  <a:t>Stock Analysis App (getupnote.com)</a:t>
                </a:r>
                <a:r>
                  <a:rPr lang="ko-KR" altLang="en-US" sz="1800" b="0" i="0" u="none" strike="noStrike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</a:t>
                </a:r>
                <a:endPara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EC2EF4C-051D-76D3-8D8D-0E6F698242BA}"/>
                </a:ext>
              </a:extLst>
            </p:cNvPr>
            <p:cNvGrpSpPr/>
            <p:nvPr/>
          </p:nvGrpSpPr>
          <p:grpSpPr>
            <a:xfrm>
              <a:off x="1968500" y="7028936"/>
              <a:ext cx="13970000" cy="1219200"/>
              <a:chOff x="1930400" y="2095500"/>
              <a:chExt cx="13970000" cy="965200"/>
            </a:xfrm>
          </p:grpSpPr>
          <p:pic>
            <p:nvPicPr>
              <p:cNvPr id="55" name="Picture 17">
                <a:extLst>
                  <a:ext uri="{FF2B5EF4-FFF2-40B4-BE49-F238E27FC236}">
                    <a16:creationId xmlns:a16="http://schemas.microsoft.com/office/drawing/2014/main" id="{F180ED59-37D9-ED99-225F-698450670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0000"/>
              </a:blip>
              <a:stretch>
                <a:fillRect/>
              </a:stretch>
            </p:blipFill>
            <p:spPr>
              <a:xfrm>
                <a:off x="1930400" y="2095500"/>
                <a:ext cx="3759200" cy="965200"/>
              </a:xfrm>
              <a:prstGeom prst="rect">
                <a:avLst/>
              </a:prstGeom>
            </p:spPr>
          </p:pic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D08AD282-5CB2-357F-352D-D45973731DB5}"/>
                  </a:ext>
                </a:extLst>
              </p:cNvPr>
              <p:cNvSpPr txBox="1"/>
              <p:nvPr/>
            </p:nvSpPr>
            <p:spPr>
              <a:xfrm>
                <a:off x="1981200" y="2349500"/>
                <a:ext cx="3657600" cy="43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07899"/>
                  </a:lnSpc>
                </a:pPr>
                <a:r>
                  <a:rPr lang="en-US" altLang="ko-KR" sz="2400" b="0" i="0" u="none" strike="noStrike" spc="-100" dirty="0">
                    <a:solidFill>
                      <a:srgbClr val="EB7F3A"/>
                    </a:solidFill>
                    <a:latin typeface="Pretendard SemiBold"/>
                    <a:ea typeface="Pretendard SemiBold"/>
                  </a:rPr>
                  <a:t>Google docs</a:t>
                </a:r>
                <a:endParaRPr lang="en-US" altLang="ko-KR" sz="2400" b="0" i="0" u="none" strike="noStrike" spc="-100" dirty="0">
                  <a:solidFill>
                    <a:srgbClr val="EB7F3A"/>
                  </a:solidFill>
                  <a:latin typeface="Pretendard SemiBold"/>
                </a:endParaRPr>
              </a:p>
            </p:txBody>
          </p:sp>
          <p:pic>
            <p:nvPicPr>
              <p:cNvPr id="57" name="Picture 19">
                <a:extLst>
                  <a:ext uri="{FF2B5EF4-FFF2-40B4-BE49-F238E27FC236}">
                    <a16:creationId xmlns:a16="http://schemas.microsoft.com/office/drawing/2014/main" id="{171D2583-A054-4680-C976-875F4F9DD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0000"/>
              </a:blip>
              <a:stretch>
                <a:fillRect/>
              </a:stretch>
            </p:blipFill>
            <p:spPr>
              <a:xfrm>
                <a:off x="5676900" y="2095500"/>
                <a:ext cx="10223500" cy="965200"/>
              </a:xfrm>
              <a:prstGeom prst="rect">
                <a:avLst/>
              </a:prstGeom>
            </p:spPr>
          </p:pic>
          <p:sp>
            <p:nvSpPr>
              <p:cNvPr id="58" name="TextBox 20">
                <a:extLst>
                  <a:ext uri="{FF2B5EF4-FFF2-40B4-BE49-F238E27FC236}">
                    <a16:creationId xmlns:a16="http://schemas.microsoft.com/office/drawing/2014/main" id="{7D10461C-6797-65BC-892D-4350EEC51D6C}"/>
                  </a:ext>
                </a:extLst>
              </p:cNvPr>
              <p:cNvSpPr txBox="1"/>
              <p:nvPr/>
            </p:nvSpPr>
            <p:spPr>
              <a:xfrm>
                <a:off x="6169152" y="2254250"/>
                <a:ext cx="9372600" cy="647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ko-KR" altLang="en-US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요구사항 조사서</a:t>
                </a:r>
                <a:r>
                  <a:rPr lang="en-US" altLang="ko-KR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, WBS [ </a:t>
                </a:r>
                <a:r>
                  <a:rPr lang="ko-KR" altLang="en-US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작업분할구조도</a:t>
                </a:r>
                <a:r>
                  <a:rPr lang="en-US" altLang="ko-KR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 ]  </a:t>
                </a:r>
                <a:r>
                  <a:rPr lang="ko-KR" altLang="en-US" spc="-100" dirty="0">
                    <a:solidFill>
                      <a:srgbClr val="515151">
                        <a:alpha val="80000"/>
                      </a:srgbClr>
                    </a:solidFill>
                    <a:latin typeface="Pretendard Regular"/>
                    <a:ea typeface="Pretendard Regular"/>
                  </a:rPr>
                  <a:t>공유</a:t>
                </a:r>
                <a:endParaRPr lang="en-US" altLang="ko-KR" sz="1800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  <a:ea typeface="Pretendard Regular"/>
                </a:endParaRPr>
              </a:p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ko-KR" altLang="en-US" dirty="0">
                    <a:hlinkClick r:id="rId9"/>
                  </a:rPr>
                  <a:t>요구 사항 조사서 </a:t>
                </a:r>
                <a:r>
                  <a:rPr lang="en-US" altLang="ko-KR" dirty="0">
                    <a:hlinkClick r:id="rId9"/>
                  </a:rPr>
                  <a:t>- Google Docs</a:t>
                </a:r>
                <a:endParaRPr lang="en-US" altLang="ko-KR" dirty="0"/>
              </a:p>
              <a:p>
                <a:pPr marL="342900" lvl="0" indent="-342900">
                  <a:lnSpc>
                    <a:spcPct val="107899"/>
                  </a:lnSpc>
                  <a:buFontTx/>
                  <a:buChar char="-"/>
                </a:pPr>
                <a:r>
                  <a:rPr lang="en-US" altLang="ko-KR" dirty="0" err="1">
                    <a:hlinkClick r:id="rId10"/>
                  </a:rPr>
                  <a:t>WBS_Pythonproject</a:t>
                </a:r>
                <a:r>
                  <a:rPr lang="en-US" altLang="ko-KR" dirty="0">
                    <a:hlinkClick r:id="rId10"/>
                  </a:rPr>
                  <a:t> - Google Sheets</a:t>
                </a:r>
                <a:endParaRPr lang="en-US" altLang="ko-KR" sz="1800" b="0" i="0" u="none" strike="noStrike" spc="-100" dirty="0">
                  <a:solidFill>
                    <a:srgbClr val="515151">
                      <a:alpha val="80000"/>
                    </a:srgbClr>
                  </a:solidFill>
                  <a:latin typeface="Pretendard Regular"/>
                </a:endParaRPr>
              </a:p>
            </p:txBody>
          </p:sp>
        </p:grpSp>
      </p:grpSp>
      <p:sp>
        <p:nvSpPr>
          <p:cNvPr id="6" name="TextBox 22">
            <a:extLst>
              <a:ext uri="{FF2B5EF4-FFF2-40B4-BE49-F238E27FC236}">
                <a16:creationId xmlns:a16="http://schemas.microsoft.com/office/drawing/2014/main" id="{6C926399-4E30-B3D5-17FB-BA9DEB83035D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b="0" i="0" u="none" strike="noStrike" dirty="0">
                <a:solidFill>
                  <a:srgbClr val="515151"/>
                </a:solidFill>
                <a:latin typeface="Pretendard SemiBold"/>
                <a:ea typeface="Pretendard SemiBold"/>
              </a:rPr>
              <a:t>상세 기획 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– 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작업 분할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794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454400"/>
            <a:ext cx="13931900" cy="5626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30400" y="23114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5000" spc="-100" dirty="0">
                <a:solidFill>
                  <a:srgbClr val="EB7F3A"/>
                </a:solidFill>
                <a:ea typeface="210 OmniGothic 040"/>
              </a:rPr>
              <a:t>프로그램 순서도 </a:t>
            </a:r>
            <a:endParaRPr lang="ko-KR" sz="5000" b="0" i="0" u="none" strike="noStrike" spc="-100" dirty="0">
              <a:solidFill>
                <a:srgbClr val="EB7F3A"/>
              </a:solidFill>
              <a:ea typeface="210 OmniGothic 04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AD881A9D-A129-89C2-0F9D-8984432C6F3E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구조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dirty="0">
                <a:solidFill>
                  <a:srgbClr val="515151"/>
                </a:solidFill>
                <a:ea typeface="Pretendard SemiBold"/>
              </a:rPr>
              <a:t>순서도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-12700"/>
            <a:ext cx="183896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52500"/>
            <a:ext cx="16179800" cy="845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930400" y="2260600"/>
            <a:ext cx="4864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300" b="0" i="0" u="none" strike="noStrike" spc="-100" dirty="0">
                <a:solidFill>
                  <a:srgbClr val="EB7F3A"/>
                </a:solidFill>
                <a:ea typeface="210 OmniGothic 040"/>
              </a:rPr>
              <a:t>코드</a:t>
            </a:r>
            <a:r>
              <a:rPr lang="en-US" sz="5300" b="0" i="0" u="none" strike="noStrike" spc="-100" dirty="0">
                <a:solidFill>
                  <a:srgbClr val="EB7F3A"/>
                </a:solidFill>
                <a:latin typeface="210 OmniGothic 040"/>
              </a:rPr>
              <a:t> </a:t>
            </a:r>
            <a:r>
              <a:rPr lang="ko-KR" sz="5300" b="0" i="0" u="none" strike="noStrike" spc="-100" dirty="0">
                <a:solidFill>
                  <a:srgbClr val="EB7F3A"/>
                </a:solidFill>
                <a:ea typeface="210 OmniGothic 040"/>
              </a:rPr>
              <a:t>구조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D9D6086-6199-4E84-EEF5-D4455CCF2131}"/>
              </a:ext>
            </a:extLst>
          </p:cNvPr>
          <p:cNvGrpSpPr/>
          <p:nvPr/>
        </p:nvGrpSpPr>
        <p:grpSpPr>
          <a:xfrm>
            <a:off x="2211613" y="3559865"/>
            <a:ext cx="4320000" cy="2700000"/>
            <a:chOff x="1930399" y="3949700"/>
            <a:chExt cx="3272349" cy="286175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930399" y="3949700"/>
              <a:ext cx="3272349" cy="286175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400" b="0" i="0" u="none" strike="noStrike" dirty="0">
                  <a:solidFill>
                    <a:srgbClr val="EB7F3A"/>
                  </a:solidFill>
                  <a:latin typeface="Pretendard SemiBold"/>
                </a:rPr>
                <a:t>Main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600" b="0" i="0" u="none" strike="noStrike" dirty="0">
                  <a:solidFill>
                    <a:srgbClr val="515151">
                      <a:alpha val="80000"/>
                    </a:srgbClr>
                  </a:solidFill>
                  <a:latin typeface="Pretendard SemiBold"/>
                </a:rPr>
                <a:t>GUI - </a:t>
              </a:r>
              <a:r>
                <a:rPr 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프론트</a:t>
              </a:r>
              <a:r>
                <a:rPr lang="en-US" sz="1600" b="0" i="0" u="none" strike="noStrike" dirty="0">
                  <a:solidFill>
                    <a:srgbClr val="515151">
                      <a:alpha val="80000"/>
                    </a:srgbClr>
                  </a:solidFill>
                  <a:latin typeface="Pretendard SemiBold"/>
                </a:rPr>
                <a:t> </a:t>
              </a:r>
              <a:r>
                <a:rPr 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엔드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en-US" sz="1600" b="0" i="0" u="none" strike="noStrike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Streamli</a:t>
              </a:r>
              <a:r>
                <a:rPr 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t</a:t>
              </a: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 라이브러리 이용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메인</a:t>
              </a:r>
              <a:r>
                <a:rPr lang="en-US" altLang="ko-KR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, </a:t>
              </a: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상세화면 </a:t>
              </a:r>
              <a:r>
                <a:rPr lang="en-US" altLang="ko-KR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GUI </a:t>
              </a: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구현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8D212CF-59CB-00C5-B29D-BFAE2C0049F0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26" name="Picture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27" name="TextBox 27"/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5969000" y="5613400"/>
            <a:ext cx="23876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endParaRPr lang="en-US" sz="1600" b="0" i="0" u="none" strike="noStrike" dirty="0">
              <a:solidFill>
                <a:srgbClr val="515151">
                  <a:alpha val="60000"/>
                </a:srgbClr>
              </a:solidFill>
              <a:latin typeface="Pretendard SemiBold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1612404700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562600"/>
            <a:ext cx="127000" cy="1270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054600"/>
            <a:ext cx="127000" cy="1270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800600"/>
            <a:ext cx="127000" cy="1270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533900"/>
            <a:ext cx="127000" cy="127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279900"/>
            <a:ext cx="127000" cy="127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4025900"/>
            <a:ext cx="127000" cy="127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5829300"/>
            <a:ext cx="127000" cy="127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471900" y="5308600"/>
            <a:ext cx="127000" cy="127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5400000">
            <a:off x="16471900" y="6146800"/>
            <a:ext cx="127000" cy="127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4D1CFE9-BE73-E16E-A3C9-C2566858C457}"/>
              </a:ext>
            </a:extLst>
          </p:cNvPr>
          <p:cNvGrpSpPr/>
          <p:nvPr/>
        </p:nvGrpSpPr>
        <p:grpSpPr>
          <a:xfrm>
            <a:off x="6858242" y="3534564"/>
            <a:ext cx="4320000" cy="2700000"/>
            <a:chOff x="1930400" y="3949700"/>
            <a:chExt cx="3340100" cy="2921000"/>
          </a:xfrm>
        </p:grpSpPr>
        <p:pic>
          <p:nvPicPr>
            <p:cNvPr id="63" name="Picture 21">
              <a:extLst>
                <a:ext uri="{FF2B5EF4-FFF2-40B4-BE49-F238E27FC236}">
                  <a16:creationId xmlns:a16="http://schemas.microsoft.com/office/drawing/2014/main" id="{33F53B49-3492-7CEC-8190-E58190671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930400" y="3949700"/>
              <a:ext cx="3340100" cy="2921000"/>
            </a:xfrm>
            <a:prstGeom prst="rect">
              <a:avLst/>
            </a:prstGeom>
          </p:spPr>
        </p:pic>
        <p:sp>
          <p:nvSpPr>
            <p:cNvPr id="64" name="TextBox 22">
              <a:extLst>
                <a:ext uri="{FF2B5EF4-FFF2-40B4-BE49-F238E27FC236}">
                  <a16:creationId xmlns:a16="http://schemas.microsoft.com/office/drawing/2014/main" id="{378B73E4-09B5-6F3A-02FA-79DCA784BDFE}"/>
                </a:ext>
              </a:extLst>
            </p:cNvPr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400" dirty="0">
                  <a:solidFill>
                    <a:srgbClr val="EB7F3A"/>
                  </a:solidFill>
                  <a:latin typeface="Pretendard SemiBold"/>
                </a:rPr>
                <a:t>AI</a:t>
              </a:r>
              <a:endParaRPr lang="en-US" sz="2400" b="0" i="0" u="none" strike="noStrike" dirty="0">
                <a:solidFill>
                  <a:srgbClr val="EB7F3A"/>
                </a:solidFill>
                <a:latin typeface="Pretendard SemiBold"/>
              </a:endParaRPr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89A6B887-5C8B-C513-AFD2-D7D133DFA33B}"/>
                </a:ext>
              </a:extLst>
            </p:cNvPr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주가 예측 </a:t>
              </a:r>
              <a:r>
                <a:rPr lang="en-US" altLang="ko-KR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- </a:t>
              </a: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머신 러닝</a:t>
              </a:r>
              <a:endParaRPr lang="ko-KR" sz="1600" b="0" i="0" u="none" strike="noStrike" dirty="0">
                <a:solidFill>
                  <a:srgbClr val="515151">
                    <a:alpha val="80000"/>
                  </a:srgbClr>
                </a:solidFill>
                <a:ea typeface="Pretendard SemiBold"/>
              </a:endParaRPr>
            </a:p>
          </p:txBody>
        </p:sp>
        <p:pic>
          <p:nvPicPr>
            <p:cNvPr id="66" name="Picture 24">
              <a:extLst>
                <a:ext uri="{FF2B5EF4-FFF2-40B4-BE49-F238E27FC236}">
                  <a16:creationId xmlns:a16="http://schemas.microsoft.com/office/drawing/2014/main" id="{5EF0589F-6D75-48E6-AB39-DBE66805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67" name="TextBox 25">
              <a:extLst>
                <a:ext uri="{FF2B5EF4-FFF2-40B4-BE49-F238E27FC236}">
                  <a16:creationId xmlns:a16="http://schemas.microsoft.com/office/drawing/2014/main" id="{152BFCCB-5B97-B0FF-B7C8-C54C658D31B3}"/>
                </a:ext>
              </a:extLst>
            </p:cNvPr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머신 러닝을 통한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주식 동향 예측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839B6B8-F248-B0F3-CACA-A3EC7CFA05B3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69" name="Picture 26">
                <a:extLst>
                  <a:ext uri="{FF2B5EF4-FFF2-40B4-BE49-F238E27FC236}">
                    <a16:creationId xmlns:a16="http://schemas.microsoft.com/office/drawing/2014/main" id="{144EA7D2-0063-07AC-D350-A188F4421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70" name="TextBox 27">
                <a:extLst>
                  <a:ext uri="{FF2B5EF4-FFF2-40B4-BE49-F238E27FC236}">
                    <a16:creationId xmlns:a16="http://schemas.microsoft.com/office/drawing/2014/main" id="{47F55084-0F4B-E266-D26A-CE504D9548DF}"/>
                  </a:ext>
                </a:extLst>
              </p:cNvPr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C9EF567-C837-9FE5-8C0F-07CE76BE7C68}"/>
              </a:ext>
            </a:extLst>
          </p:cNvPr>
          <p:cNvGrpSpPr/>
          <p:nvPr/>
        </p:nvGrpSpPr>
        <p:grpSpPr>
          <a:xfrm>
            <a:off x="11665071" y="3570511"/>
            <a:ext cx="4320000" cy="2700000"/>
            <a:chOff x="1829253" y="3969891"/>
            <a:chExt cx="3340100" cy="2921000"/>
          </a:xfrm>
        </p:grpSpPr>
        <p:pic>
          <p:nvPicPr>
            <p:cNvPr id="73" name="Picture 21">
              <a:extLst>
                <a:ext uri="{FF2B5EF4-FFF2-40B4-BE49-F238E27FC236}">
                  <a16:creationId xmlns:a16="http://schemas.microsoft.com/office/drawing/2014/main" id="{CBFE75CB-7CD6-043B-E144-1104643B1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829253" y="3969891"/>
              <a:ext cx="3340100" cy="2921000"/>
            </a:xfrm>
            <a:prstGeom prst="rect">
              <a:avLst/>
            </a:prstGeom>
          </p:spPr>
        </p:pic>
        <p:sp>
          <p:nvSpPr>
            <p:cNvPr id="74" name="TextBox 22">
              <a:extLst>
                <a:ext uri="{FF2B5EF4-FFF2-40B4-BE49-F238E27FC236}">
                  <a16:creationId xmlns:a16="http://schemas.microsoft.com/office/drawing/2014/main" id="{CD4F9D8D-4691-6D0F-5933-C73EF57D2ED9}"/>
                </a:ext>
              </a:extLst>
            </p:cNvPr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400" b="0" i="0" u="none" strike="noStrike" dirty="0">
                  <a:solidFill>
                    <a:srgbClr val="EB7F3A"/>
                  </a:solidFill>
                  <a:latin typeface="Pretendard SemiBold"/>
                </a:rPr>
                <a:t>Crawling</a:t>
              </a:r>
            </a:p>
          </p:txBody>
        </p:sp>
        <p:sp>
          <p:nvSpPr>
            <p:cNvPr id="75" name="TextBox 23">
              <a:extLst>
                <a:ext uri="{FF2B5EF4-FFF2-40B4-BE49-F238E27FC236}">
                  <a16:creationId xmlns:a16="http://schemas.microsoft.com/office/drawing/2014/main" id="{AD55144B-60F1-0C59-C10B-761F675F5D9C}"/>
                </a:ext>
              </a:extLst>
            </p:cNvPr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뉴스</a:t>
              </a:r>
              <a:r>
                <a:rPr lang="en-US" altLang="ko-KR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, </a:t>
              </a: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주식정보 </a:t>
              </a:r>
              <a:r>
                <a:rPr lang="en-US" altLang="ko-KR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-</a:t>
              </a: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latin typeface="Pretendard SemiBold"/>
                  <a:ea typeface="Pretendard SemiBold"/>
                </a:rPr>
                <a:t> 크롤링</a:t>
              </a:r>
              <a:endParaRPr lang="ko-KR" sz="1600" b="0" i="0" u="none" strike="noStrike" dirty="0">
                <a:solidFill>
                  <a:srgbClr val="515151">
                    <a:alpha val="80000"/>
                  </a:srgbClr>
                </a:solidFill>
                <a:ea typeface="Pretendard SemiBold"/>
              </a:endParaRPr>
            </a:p>
          </p:txBody>
        </p:sp>
        <p:pic>
          <p:nvPicPr>
            <p:cNvPr id="76" name="Picture 24">
              <a:extLst>
                <a:ext uri="{FF2B5EF4-FFF2-40B4-BE49-F238E27FC236}">
                  <a16:creationId xmlns:a16="http://schemas.microsoft.com/office/drawing/2014/main" id="{93A94CD0-D89F-0436-2B86-0D2C94F94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77" name="TextBox 25">
              <a:extLst>
                <a:ext uri="{FF2B5EF4-FFF2-40B4-BE49-F238E27FC236}">
                  <a16:creationId xmlns:a16="http://schemas.microsoft.com/office/drawing/2014/main" id="{CD37EDAD-DFDE-28DD-4482-BE988D52C15E}"/>
                </a:ext>
              </a:extLst>
            </p:cNvPr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크롤링을  통한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뉴스 및 주식 데이터 수집 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074FA67-35BA-D082-6D79-27CAE31152FC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79" name="Picture 26">
                <a:extLst>
                  <a:ext uri="{FF2B5EF4-FFF2-40B4-BE49-F238E27FC236}">
                    <a16:creationId xmlns:a16="http://schemas.microsoft.com/office/drawing/2014/main" id="{A0F0DF61-C589-9FFE-FB0F-8DC8A3C1A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80" name="TextBox 27">
                <a:extLst>
                  <a:ext uri="{FF2B5EF4-FFF2-40B4-BE49-F238E27FC236}">
                    <a16:creationId xmlns:a16="http://schemas.microsoft.com/office/drawing/2014/main" id="{B024A53F-EC82-06FE-2D0D-2F22E4120BE6}"/>
                  </a:ext>
                </a:extLst>
              </p:cNvPr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sp>
        <p:nvSpPr>
          <p:cNvPr id="111" name="TextBox 10">
            <a:extLst>
              <a:ext uri="{FF2B5EF4-FFF2-40B4-BE49-F238E27FC236}">
                <a16:creationId xmlns:a16="http://schemas.microsoft.com/office/drawing/2014/main" id="{7D6639B4-6D24-B98D-CA9F-5271BF14CB0A}"/>
              </a:ext>
            </a:extLst>
          </p:cNvPr>
          <p:cNvSpPr txBox="1"/>
          <p:nvPr/>
        </p:nvSpPr>
        <p:spPr>
          <a:xfrm>
            <a:off x="1930400" y="1778000"/>
            <a:ext cx="477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515151">
                    <a:alpha val="30196"/>
                  </a:srgbClr>
                </a:solidFill>
                <a:latin typeface="Pretendard ExtraBold"/>
              </a:rPr>
              <a:t>Stock Analysis App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51F174C-C383-BBC7-884B-E661A08E5AA1}"/>
              </a:ext>
            </a:extLst>
          </p:cNvPr>
          <p:cNvGrpSpPr/>
          <p:nvPr/>
        </p:nvGrpSpPr>
        <p:grpSpPr>
          <a:xfrm>
            <a:off x="2203700" y="6423400"/>
            <a:ext cx="4320000" cy="2700000"/>
            <a:chOff x="1930399" y="3949700"/>
            <a:chExt cx="3272349" cy="2861750"/>
          </a:xfrm>
        </p:grpSpPr>
        <p:pic>
          <p:nvPicPr>
            <p:cNvPr id="122" name="Picture 21">
              <a:extLst>
                <a:ext uri="{FF2B5EF4-FFF2-40B4-BE49-F238E27FC236}">
                  <a16:creationId xmlns:a16="http://schemas.microsoft.com/office/drawing/2014/main" id="{C765B297-00E7-09B0-9C71-41CF1D20E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930399" y="3949700"/>
              <a:ext cx="3272349" cy="2861750"/>
            </a:xfrm>
            <a:prstGeom prst="rect">
              <a:avLst/>
            </a:prstGeom>
          </p:spPr>
        </p:pic>
        <p:sp>
          <p:nvSpPr>
            <p:cNvPr id="123" name="TextBox 22">
              <a:extLst>
                <a:ext uri="{FF2B5EF4-FFF2-40B4-BE49-F238E27FC236}">
                  <a16:creationId xmlns:a16="http://schemas.microsoft.com/office/drawing/2014/main" id="{D5EF4795-A387-983C-14E5-5D4C44DDE861}"/>
                </a:ext>
              </a:extLst>
            </p:cNvPr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400" dirty="0">
                  <a:solidFill>
                    <a:srgbClr val="EB7F3A"/>
                  </a:solidFill>
                  <a:latin typeface="Pretendard SemiBold"/>
                </a:rPr>
                <a:t>Database</a:t>
              </a:r>
              <a:endParaRPr lang="en-US" altLang="ko-KR" sz="2400" b="0" i="0" u="none" strike="noStrike" dirty="0">
                <a:solidFill>
                  <a:srgbClr val="EB7F3A"/>
                </a:solidFill>
                <a:latin typeface="Pretendard SemiBold"/>
              </a:endParaRPr>
            </a:p>
          </p:txBody>
        </p:sp>
        <p:sp>
          <p:nvSpPr>
            <p:cNvPr id="124" name="TextBox 23">
              <a:extLst>
                <a:ext uri="{FF2B5EF4-FFF2-40B4-BE49-F238E27FC236}">
                  <a16:creationId xmlns:a16="http://schemas.microsoft.com/office/drawing/2014/main" id="{B1C8AD19-71AF-B097-7937-563112EA420E}"/>
                </a:ext>
              </a:extLst>
            </p:cNvPr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주식 및 회원정보 </a:t>
              </a:r>
              <a:r>
                <a:rPr lang="ko-KR" altLang="en-US" sz="1600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관리 </a:t>
              </a:r>
              <a:r>
                <a:rPr lang="en-US" altLang="ko-KR" sz="1600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- DB</a:t>
              </a:r>
              <a:endParaRPr lang="ko-KR" altLang="ko-KR" sz="1600" b="0" i="0" u="none" strike="noStrike" dirty="0">
                <a:solidFill>
                  <a:srgbClr val="515151">
                    <a:alpha val="80000"/>
                  </a:srgbClr>
                </a:solidFill>
                <a:ea typeface="Pretendard SemiBold"/>
              </a:endParaRPr>
            </a:p>
          </p:txBody>
        </p:sp>
        <p:pic>
          <p:nvPicPr>
            <p:cNvPr id="125" name="Picture 24">
              <a:extLst>
                <a:ext uri="{FF2B5EF4-FFF2-40B4-BE49-F238E27FC236}">
                  <a16:creationId xmlns:a16="http://schemas.microsoft.com/office/drawing/2014/main" id="{B9C4DB71-218C-A0AA-5F00-81700F0E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126" name="TextBox 25">
              <a:extLst>
                <a:ext uri="{FF2B5EF4-FFF2-40B4-BE49-F238E27FC236}">
                  <a16:creationId xmlns:a16="http://schemas.microsoft.com/office/drawing/2014/main" id="{27A8687D-A2AA-9370-E772-34510980A634}"/>
                </a:ext>
              </a:extLst>
            </p:cNvPr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데이터 베이스 접근을 통한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필요 데이터 관리 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FB870145-356F-A3B0-AF35-D0E936548AAB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128" name="Picture 26">
                <a:extLst>
                  <a:ext uri="{FF2B5EF4-FFF2-40B4-BE49-F238E27FC236}">
                    <a16:creationId xmlns:a16="http://schemas.microsoft.com/office/drawing/2014/main" id="{D40917F1-9891-A076-49F1-A1FB347C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129" name="TextBox 27">
                <a:extLst>
                  <a:ext uri="{FF2B5EF4-FFF2-40B4-BE49-F238E27FC236}">
                    <a16:creationId xmlns:a16="http://schemas.microsoft.com/office/drawing/2014/main" id="{51DEE50B-6B68-F75D-3277-C95E465EB337}"/>
                  </a:ext>
                </a:extLst>
              </p:cNvPr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7115471-E0F7-2BF8-69B5-7B425BF5A3EF}"/>
              </a:ext>
            </a:extLst>
          </p:cNvPr>
          <p:cNvGrpSpPr/>
          <p:nvPr/>
        </p:nvGrpSpPr>
        <p:grpSpPr>
          <a:xfrm>
            <a:off x="11665071" y="6490605"/>
            <a:ext cx="4320000" cy="2700000"/>
            <a:chOff x="1930399" y="3949700"/>
            <a:chExt cx="3272349" cy="2861750"/>
          </a:xfrm>
        </p:grpSpPr>
        <p:pic>
          <p:nvPicPr>
            <p:cNvPr id="131" name="Picture 21">
              <a:extLst>
                <a:ext uri="{FF2B5EF4-FFF2-40B4-BE49-F238E27FC236}">
                  <a16:creationId xmlns:a16="http://schemas.microsoft.com/office/drawing/2014/main" id="{36305C47-F013-85FE-425C-A5672C5B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930399" y="3949700"/>
              <a:ext cx="3272349" cy="2861750"/>
            </a:xfrm>
            <a:prstGeom prst="rect">
              <a:avLst/>
            </a:prstGeom>
          </p:spPr>
        </p:pic>
        <p:sp>
          <p:nvSpPr>
            <p:cNvPr id="132" name="TextBox 22">
              <a:extLst>
                <a:ext uri="{FF2B5EF4-FFF2-40B4-BE49-F238E27FC236}">
                  <a16:creationId xmlns:a16="http://schemas.microsoft.com/office/drawing/2014/main" id="{79A3F451-BDC2-DF7A-16D8-0972ECD83CF2}"/>
                </a:ext>
              </a:extLst>
            </p:cNvPr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400" dirty="0">
                  <a:solidFill>
                    <a:srgbClr val="EB7F3A"/>
                  </a:solidFill>
                  <a:latin typeface="Pretendard SemiBold"/>
                </a:rPr>
                <a:t>Session</a:t>
              </a:r>
              <a:endParaRPr lang="en-US" altLang="ko-KR" sz="2400" b="0" i="0" u="none" strike="noStrike" dirty="0">
                <a:solidFill>
                  <a:srgbClr val="EB7F3A"/>
                </a:solidFill>
                <a:latin typeface="Pretendard SemiBold"/>
              </a:endParaRP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C400A4D3-7763-F316-5C65-888BE533E716}"/>
                </a:ext>
              </a:extLst>
            </p:cNvPr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세션 정보 관리</a:t>
              </a:r>
              <a:endParaRPr lang="ko-KR" altLang="ko-KR" sz="1600" b="0" i="0" u="none" strike="noStrike" dirty="0">
                <a:solidFill>
                  <a:srgbClr val="515151">
                    <a:alpha val="80000"/>
                  </a:srgbClr>
                </a:solidFill>
                <a:ea typeface="Pretendard SemiBold"/>
              </a:endParaRPr>
            </a:p>
          </p:txBody>
        </p:sp>
        <p:pic>
          <p:nvPicPr>
            <p:cNvPr id="134" name="Picture 24">
              <a:extLst>
                <a:ext uri="{FF2B5EF4-FFF2-40B4-BE49-F238E27FC236}">
                  <a16:creationId xmlns:a16="http://schemas.microsoft.com/office/drawing/2014/main" id="{D8006C68-2758-D9EB-1231-E24CC1807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135" name="TextBox 25">
              <a:extLst>
                <a:ext uri="{FF2B5EF4-FFF2-40B4-BE49-F238E27FC236}">
                  <a16:creationId xmlns:a16="http://schemas.microsoft.com/office/drawing/2014/main" id="{97288420-4B1F-7EF1-CA26-4859B5AFF5ED}"/>
                </a:ext>
              </a:extLst>
            </p:cNvPr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로그인 정보 등 저장을 위한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세션 생성 및 관리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309DD6F6-68A2-603D-D50B-3997DECC2985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137" name="Picture 26">
                <a:extLst>
                  <a:ext uri="{FF2B5EF4-FFF2-40B4-BE49-F238E27FC236}">
                    <a16:creationId xmlns:a16="http://schemas.microsoft.com/office/drawing/2014/main" id="{8BB01C9B-AEF0-4FB5-8A7C-F2A08C882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138" name="TextBox 27">
                <a:extLst>
                  <a:ext uri="{FF2B5EF4-FFF2-40B4-BE49-F238E27FC236}">
                    <a16:creationId xmlns:a16="http://schemas.microsoft.com/office/drawing/2014/main" id="{DF50413F-079A-3A0B-359B-FA20D3FF05B7}"/>
                  </a:ext>
                </a:extLst>
              </p:cNvPr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27E3F2DF-8BFA-195B-1873-CB07F784A831}"/>
              </a:ext>
            </a:extLst>
          </p:cNvPr>
          <p:cNvGrpSpPr/>
          <p:nvPr/>
        </p:nvGrpSpPr>
        <p:grpSpPr>
          <a:xfrm>
            <a:off x="6810791" y="6480273"/>
            <a:ext cx="4320000" cy="2700000"/>
            <a:chOff x="1930399" y="3949700"/>
            <a:chExt cx="3272349" cy="2861750"/>
          </a:xfrm>
        </p:grpSpPr>
        <p:pic>
          <p:nvPicPr>
            <p:cNvPr id="140" name="Picture 21">
              <a:extLst>
                <a:ext uri="{FF2B5EF4-FFF2-40B4-BE49-F238E27FC236}">
                  <a16:creationId xmlns:a16="http://schemas.microsoft.com/office/drawing/2014/main" id="{3455BF35-E2DB-D4F6-32C9-FFEDE4F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1930399" y="3949700"/>
              <a:ext cx="3272349" cy="2861750"/>
            </a:xfrm>
            <a:prstGeom prst="rect">
              <a:avLst/>
            </a:prstGeom>
          </p:spPr>
        </p:pic>
        <p:sp>
          <p:nvSpPr>
            <p:cNvPr id="141" name="TextBox 22">
              <a:extLst>
                <a:ext uri="{FF2B5EF4-FFF2-40B4-BE49-F238E27FC236}">
                  <a16:creationId xmlns:a16="http://schemas.microsoft.com/office/drawing/2014/main" id="{C285C206-49A7-FB52-0384-BEA034CEB727}"/>
                </a:ext>
              </a:extLst>
            </p:cNvPr>
            <p:cNvSpPr txBox="1"/>
            <p:nvPr/>
          </p:nvSpPr>
          <p:spPr>
            <a:xfrm>
              <a:off x="2387600" y="4076700"/>
              <a:ext cx="24003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07899"/>
                </a:lnSpc>
              </a:pPr>
              <a:r>
                <a:rPr lang="en-US" altLang="ko-KR" sz="2400" b="0" i="0" u="none" strike="noStrike" dirty="0">
                  <a:solidFill>
                    <a:srgbClr val="EB7F3A"/>
                  </a:solidFill>
                  <a:latin typeface="Pretendard SemiBold"/>
                </a:rPr>
                <a:t>Logging</a:t>
              </a:r>
            </a:p>
          </p:txBody>
        </p:sp>
        <p:sp>
          <p:nvSpPr>
            <p:cNvPr id="142" name="TextBox 23">
              <a:extLst>
                <a:ext uri="{FF2B5EF4-FFF2-40B4-BE49-F238E27FC236}">
                  <a16:creationId xmlns:a16="http://schemas.microsoft.com/office/drawing/2014/main" id="{4C8EDEB9-C953-6821-B8B5-5B50B8EFCB4A}"/>
                </a:ext>
              </a:extLst>
            </p:cNvPr>
            <p:cNvSpPr txBox="1"/>
            <p:nvPr/>
          </p:nvSpPr>
          <p:spPr>
            <a:xfrm>
              <a:off x="2400300" y="4533900"/>
              <a:ext cx="23876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디버그</a:t>
              </a:r>
              <a:r>
                <a:rPr lang="en-US" alt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latin typeface="Pretendard SemiBold"/>
                </a:rPr>
                <a:t>, </a:t>
              </a:r>
              <a:r>
                <a:rPr lang="ko-KR" alt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예외처리</a:t>
              </a:r>
              <a:r>
                <a:rPr lang="en-US" alt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latin typeface="Pretendard SemiBold"/>
                </a:rPr>
                <a:t> - </a:t>
              </a:r>
              <a:r>
                <a:rPr lang="ko-KR" altLang="ko-KR" sz="1600" b="0" i="0" u="none" strike="noStrike" dirty="0">
                  <a:solidFill>
                    <a:srgbClr val="515151">
                      <a:alpha val="80000"/>
                    </a:srgbClr>
                  </a:solidFill>
                  <a:ea typeface="Pretendard SemiBold"/>
                </a:rPr>
                <a:t>로깅</a:t>
              </a:r>
            </a:p>
          </p:txBody>
        </p:sp>
        <p:pic>
          <p:nvPicPr>
            <p:cNvPr id="143" name="Picture 24">
              <a:extLst>
                <a:ext uri="{FF2B5EF4-FFF2-40B4-BE49-F238E27FC236}">
                  <a16:creationId xmlns:a16="http://schemas.microsoft.com/office/drawing/2014/main" id="{CF4659C3-731F-EDF4-F1FB-FDAC9C57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2336800" y="4889500"/>
              <a:ext cx="2527300" cy="25400"/>
            </a:xfrm>
            <a:prstGeom prst="rect">
              <a:avLst/>
            </a:prstGeom>
          </p:spPr>
        </p:pic>
        <p:sp>
          <p:nvSpPr>
            <p:cNvPr id="144" name="TextBox 25">
              <a:extLst>
                <a:ext uri="{FF2B5EF4-FFF2-40B4-BE49-F238E27FC236}">
                  <a16:creationId xmlns:a16="http://schemas.microsoft.com/office/drawing/2014/main" id="{E7181C95-24CE-9B95-6760-8B667191B4AF}"/>
                </a:ext>
              </a:extLst>
            </p:cNvPr>
            <p:cNvSpPr txBox="1"/>
            <p:nvPr/>
          </p:nvSpPr>
          <p:spPr>
            <a:xfrm>
              <a:off x="2425700" y="4991100"/>
              <a:ext cx="23876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프로그램 동작 시 발생하는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  <a:p>
              <a:pPr lvl="0" algn="ctr">
                <a:lnSpc>
                  <a:spcPct val="157700"/>
                </a:lnSpc>
              </a:pPr>
              <a:r>
                <a:rPr lang="ko-KR" altLang="en-US" sz="1600" dirty="0">
                  <a:solidFill>
                    <a:srgbClr val="515151">
                      <a:alpha val="60000"/>
                    </a:srgbClr>
                  </a:solidFill>
                  <a:latin typeface="Pretendard SemiBold"/>
                  <a:ea typeface="Pretendard SemiBold"/>
                </a:rPr>
                <a:t>버그 및 예외처리 관리</a:t>
              </a:r>
              <a:endParaRPr lang="en-US" altLang="ko-KR" sz="1600" dirty="0">
                <a:solidFill>
                  <a:srgbClr val="515151">
                    <a:alpha val="60000"/>
                  </a:srgbClr>
                </a:solidFill>
                <a:latin typeface="Pretendard SemiBold"/>
                <a:ea typeface="Pretendard SemiBold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8927D68-EB1E-8B66-4534-8A29AC079A69}"/>
                </a:ext>
              </a:extLst>
            </p:cNvPr>
            <p:cNvGrpSpPr/>
            <p:nvPr/>
          </p:nvGrpSpPr>
          <p:grpSpPr>
            <a:xfrm>
              <a:off x="2374900" y="5943600"/>
              <a:ext cx="2438400" cy="647700"/>
              <a:chOff x="2374900" y="7480300"/>
              <a:chExt cx="2438400" cy="647700"/>
            </a:xfrm>
          </p:grpSpPr>
          <p:pic>
            <p:nvPicPr>
              <p:cNvPr id="146" name="Picture 26">
                <a:extLst>
                  <a:ext uri="{FF2B5EF4-FFF2-40B4-BE49-F238E27FC236}">
                    <a16:creationId xmlns:a16="http://schemas.microsoft.com/office/drawing/2014/main" id="{EB49BA8D-9B2C-CA24-A860-01205FBE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00" y="7480300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147" name="TextBox 27">
                <a:extLst>
                  <a:ext uri="{FF2B5EF4-FFF2-40B4-BE49-F238E27FC236}">
                    <a16:creationId xmlns:a16="http://schemas.microsoft.com/office/drawing/2014/main" id="{F844777E-EDBC-1510-6AA3-84829F672292}"/>
                  </a:ext>
                </a:extLst>
              </p:cNvPr>
              <p:cNvSpPr txBox="1"/>
              <p:nvPr/>
            </p:nvSpPr>
            <p:spPr>
              <a:xfrm>
                <a:off x="2400300" y="7620000"/>
                <a:ext cx="2387600" cy="342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1800" b="0" i="0" u="none" strike="noStrike" dirty="0">
                    <a:solidFill>
                      <a:srgbClr val="FFFFFF"/>
                    </a:solidFill>
                    <a:latin typeface="Pretendard SemiBold"/>
                  </a:rPr>
                  <a:t>VIEW</a:t>
                </a:r>
              </a:p>
            </p:txBody>
          </p:sp>
        </p:grpSp>
      </p:grpSp>
      <p:sp>
        <p:nvSpPr>
          <p:cNvPr id="5" name="TextBox 22">
            <a:extLst>
              <a:ext uri="{FF2B5EF4-FFF2-40B4-BE49-F238E27FC236}">
                <a16:creationId xmlns:a16="http://schemas.microsoft.com/office/drawing/2014/main" id="{50D20E3D-FD89-7F76-B8C2-5794FED64A94}"/>
              </a:ext>
            </a:extLst>
          </p:cNvPr>
          <p:cNvSpPr txBox="1"/>
          <p:nvPr/>
        </p:nvSpPr>
        <p:spPr>
          <a:xfrm>
            <a:off x="11980672" y="1562100"/>
            <a:ext cx="406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프로젝트</a:t>
            </a:r>
            <a:r>
              <a:rPr lang="en-US" altLang="ko-KR" sz="2000" b="0" i="0" u="none" strike="noStrike" dirty="0">
                <a:solidFill>
                  <a:srgbClr val="515151"/>
                </a:solidFill>
                <a:latin typeface="Pretendard SemiBold"/>
              </a:rPr>
              <a:t> </a:t>
            </a:r>
            <a:r>
              <a:rPr lang="ko-KR" altLang="en-US" sz="2000" dirty="0">
                <a:solidFill>
                  <a:srgbClr val="515151"/>
                </a:solidFill>
                <a:latin typeface="Pretendard SemiBold"/>
                <a:ea typeface="Pretendard SemiBold"/>
              </a:rPr>
              <a:t>구조</a:t>
            </a:r>
            <a:r>
              <a:rPr lang="en-US" altLang="ko-KR" sz="2000" b="0" i="0" u="none" strike="noStrike" dirty="0">
                <a:solidFill>
                  <a:srgbClr val="515151"/>
                </a:solidFill>
                <a:ea typeface="Pretendard SemiBold"/>
              </a:rPr>
              <a:t> – </a:t>
            </a:r>
            <a:r>
              <a:rPr lang="ko-KR" altLang="en-US" sz="2000" b="0" i="0" u="none" strike="noStrike" dirty="0">
                <a:solidFill>
                  <a:srgbClr val="515151"/>
                </a:solidFill>
                <a:ea typeface="Pretendard SemiBold"/>
              </a:rPr>
              <a:t>프로젝트 코드 구조</a:t>
            </a:r>
            <a:endParaRPr lang="ko-KR" altLang="ko-KR" sz="2000" b="0" i="0" u="none" strike="noStrike" dirty="0">
              <a:solidFill>
                <a:srgbClr val="515151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1980</Words>
  <Application>Microsoft Office PowerPoint</Application>
  <PresentationFormat>사용자 지정</PresentationFormat>
  <Paragraphs>592</Paragraphs>
  <Slides>22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  <vt:variant>
        <vt:lpstr>재구성한 쇼</vt:lpstr>
      </vt:variant>
      <vt:variant>
        <vt:i4>1</vt:i4>
      </vt:variant>
    </vt:vector>
  </HeadingPairs>
  <TitlesOfParts>
    <vt:vector size="34" baseType="lpstr">
      <vt:lpstr>Calibri</vt:lpstr>
      <vt:lpstr>Arial</vt:lpstr>
      <vt:lpstr>210 OmniGothic 030</vt:lpstr>
      <vt:lpstr>Pretendard Regular</vt:lpstr>
      <vt:lpstr>맑은 고딕</vt:lpstr>
      <vt:lpstr>Pretendard SemiBold</vt:lpstr>
      <vt:lpstr>S-Core Dream 5 Medium</vt:lpstr>
      <vt:lpstr>Pretendard ExtraBold</vt:lpstr>
      <vt:lpstr>Pretendard Black</vt:lpstr>
      <vt:lpstr>210 OmniGothic 040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ChoiBear</cp:lastModifiedBy>
  <cp:revision>35</cp:revision>
  <dcterms:created xsi:type="dcterms:W3CDTF">2006-08-16T00:00:00Z</dcterms:created>
  <dcterms:modified xsi:type="dcterms:W3CDTF">2024-07-04T03:48:46Z</dcterms:modified>
</cp:coreProperties>
</file>